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ECFD-F7E0-43AF-888A-18B13B280FE4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E289-B6B3-4EE8-9421-7B3505687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ECFD-F7E0-43AF-888A-18B13B280FE4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E289-B6B3-4EE8-9421-7B3505687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ECFD-F7E0-43AF-888A-18B13B280FE4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E289-B6B3-4EE8-9421-7B3505687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ECFD-F7E0-43AF-888A-18B13B280FE4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E289-B6B3-4EE8-9421-7B3505687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ECFD-F7E0-43AF-888A-18B13B280FE4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E289-B6B3-4EE8-9421-7B3505687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ECFD-F7E0-43AF-888A-18B13B280FE4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E289-B6B3-4EE8-9421-7B3505687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ECFD-F7E0-43AF-888A-18B13B280FE4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E289-B6B3-4EE8-9421-7B3505687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ECFD-F7E0-43AF-888A-18B13B280FE4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E289-B6B3-4EE8-9421-7B3505687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ECFD-F7E0-43AF-888A-18B13B280FE4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E289-B6B3-4EE8-9421-7B3505687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ECFD-F7E0-43AF-888A-18B13B280FE4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E289-B6B3-4EE8-9421-7B3505687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ECFD-F7E0-43AF-888A-18B13B280FE4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E289-B6B3-4EE8-9421-7B3505687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5ECFD-F7E0-43AF-888A-18B13B280FE4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6E289-B6B3-4EE8-9421-7B3505687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m-radio.com/sbms/smithchar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4876800" cy="6095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The Smith Chart</a:t>
            </a:r>
            <a:endParaRPr lang="en-US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838200"/>
            <a:ext cx="5257800" cy="914400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Dave Glawson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WA6CGR</a:t>
            </a:r>
          </a:p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SBMS – October 6, 2011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5257800" cy="504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Comic Sans MS" pitchFamily="66" charset="0"/>
              </a:rPr>
              <a:t>Smith Chart “Q” Circles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5309490" cy="521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800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Comic Sans MS" pitchFamily="66" charset="0"/>
              </a:rPr>
              <a:t>References</a:t>
            </a:r>
            <a:endParaRPr lang="en-US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219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hlinkClick r:id="rId2"/>
              </a:rPr>
              <a:t>http://www.ham-radio.com/sbms/smithchart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err="1" smtClean="0">
                <a:solidFill>
                  <a:srgbClr val="0070C0"/>
                </a:solidFill>
              </a:rPr>
              <a:t>WinSMITH</a:t>
            </a:r>
            <a:endParaRPr lang="en-US" sz="28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048000"/>
            <a:ext cx="4648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70C0"/>
                </a:solidFill>
              </a:rPr>
              <a:t>Example – MRF327</a:t>
            </a:r>
          </a:p>
        </p:txBody>
      </p:sp>
    </p:spTree>
    <p:extLst>
      <p:ext uri="{BB962C8B-B14F-4D97-AF65-F5344CB8AC3E}">
        <p14:creationId xmlns:p14="http://schemas.microsoft.com/office/powerpoint/2010/main" val="90115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What is it?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Problem Solving Aid for RF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 Graphical Demonstrator of How Many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RF Parameters Behave at One or More Frequencies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Problems Solved Manually One Frequency at a Time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Terms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Impedance (</a:t>
            </a:r>
            <a:r>
              <a:rPr lang="en-US" sz="2800" i="1" dirty="0" smtClean="0">
                <a:solidFill>
                  <a:srgbClr val="0070C0"/>
                </a:solidFill>
              </a:rPr>
              <a:t>Z</a:t>
            </a:r>
            <a:r>
              <a:rPr lang="en-US" sz="2800" i="1" baseline="-25000" dirty="0" smtClean="0">
                <a:solidFill>
                  <a:srgbClr val="0070C0"/>
                </a:solidFill>
              </a:rPr>
              <a:t>0</a:t>
            </a:r>
            <a:r>
              <a:rPr lang="en-US" sz="2800" dirty="0" smtClean="0">
                <a:solidFill>
                  <a:srgbClr val="0070C0"/>
                </a:solidFill>
              </a:rPr>
              <a:t>) (</a:t>
            </a:r>
            <a:r>
              <a:rPr lang="en-US" sz="2800" i="1" dirty="0" err="1" smtClean="0">
                <a:solidFill>
                  <a:srgbClr val="0070C0"/>
                </a:solidFill>
              </a:rPr>
              <a:t>R</a:t>
            </a:r>
            <a:r>
              <a:rPr lang="en-US" sz="2800" dirty="0" err="1" smtClean="0">
                <a:solidFill>
                  <a:srgbClr val="0070C0"/>
                </a:solidFill>
              </a:rPr>
              <a:t>+</a:t>
            </a:r>
            <a:r>
              <a:rPr lang="en-US" sz="2800" i="1" dirty="0" err="1" smtClean="0">
                <a:solidFill>
                  <a:srgbClr val="0070C0"/>
                </a:solidFill>
              </a:rPr>
              <a:t>j</a:t>
            </a:r>
            <a:r>
              <a:rPr lang="en-US" sz="2800" dirty="0" err="1" smtClean="0">
                <a:solidFill>
                  <a:srgbClr val="0070C0"/>
                </a:solidFill>
              </a:rPr>
              <a:t>X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i="1" dirty="0" smtClean="0">
                <a:solidFill>
                  <a:srgbClr val="0070C0"/>
                </a:solidFill>
              </a:rPr>
              <a:t>R</a:t>
            </a:r>
            <a:r>
              <a:rPr lang="en-US" sz="2800" dirty="0" smtClean="0">
                <a:solidFill>
                  <a:srgbClr val="0070C0"/>
                </a:solidFill>
              </a:rPr>
              <a:t>-</a:t>
            </a:r>
            <a:r>
              <a:rPr lang="en-US" sz="2800" i="1" dirty="0" err="1" smtClean="0">
                <a:solidFill>
                  <a:srgbClr val="0070C0"/>
                </a:solidFill>
              </a:rPr>
              <a:t>j</a:t>
            </a:r>
            <a:r>
              <a:rPr lang="en-US" sz="2800" dirty="0" err="1" smtClean="0">
                <a:solidFill>
                  <a:srgbClr val="0070C0"/>
                </a:solidFill>
              </a:rPr>
              <a:t>X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Admittance (Reciprocal of Impedance) (</a:t>
            </a:r>
            <a:r>
              <a:rPr lang="en-US" sz="2800" i="1" dirty="0" smtClean="0">
                <a:solidFill>
                  <a:srgbClr val="0070C0"/>
                </a:solidFill>
              </a:rPr>
              <a:t>Y</a:t>
            </a:r>
            <a:r>
              <a:rPr lang="en-US" sz="2800" i="1" baseline="-25000" dirty="0" smtClean="0">
                <a:solidFill>
                  <a:srgbClr val="0070C0"/>
                </a:solidFill>
              </a:rPr>
              <a:t>0</a:t>
            </a:r>
            <a:r>
              <a:rPr lang="en-US" sz="2800" dirty="0" smtClean="0">
                <a:solidFill>
                  <a:srgbClr val="0070C0"/>
                </a:solidFill>
              </a:rPr>
              <a:t>, =</a:t>
            </a:r>
            <a:r>
              <a:rPr lang="en-US" sz="2800" i="1" dirty="0" smtClean="0">
                <a:solidFill>
                  <a:srgbClr val="0070C0"/>
                </a:solidFill>
              </a:rPr>
              <a:t>Z</a:t>
            </a:r>
            <a:r>
              <a:rPr lang="en-US" sz="2800" baseline="30000" dirty="0" smtClean="0">
                <a:solidFill>
                  <a:srgbClr val="0070C0"/>
                </a:solidFill>
              </a:rPr>
              <a:t>-1</a:t>
            </a:r>
            <a:r>
              <a:rPr lang="en-US" sz="2800" dirty="0" smtClean="0">
                <a:solidFill>
                  <a:srgbClr val="0070C0"/>
                </a:solidFill>
              </a:rPr>
              <a:t>=1/</a:t>
            </a:r>
            <a:r>
              <a:rPr lang="en-US" sz="2800" i="1" dirty="0" smtClean="0">
                <a:solidFill>
                  <a:srgbClr val="0070C0"/>
                </a:solidFill>
              </a:rPr>
              <a:t>Z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Reactance +</a:t>
            </a:r>
            <a:r>
              <a:rPr lang="en-US" sz="2800" i="1" dirty="0" err="1" smtClean="0">
                <a:solidFill>
                  <a:srgbClr val="0070C0"/>
                </a:solidFill>
              </a:rPr>
              <a:t>j</a:t>
            </a:r>
            <a:r>
              <a:rPr lang="en-US" sz="2800" dirty="0" err="1" smtClean="0">
                <a:solidFill>
                  <a:srgbClr val="0070C0"/>
                </a:solidFill>
              </a:rPr>
              <a:t>X</a:t>
            </a:r>
            <a:r>
              <a:rPr lang="en-US" sz="2800" dirty="0" smtClean="0">
                <a:solidFill>
                  <a:srgbClr val="0070C0"/>
                </a:solidFill>
              </a:rPr>
              <a:t>, -</a:t>
            </a:r>
            <a:r>
              <a:rPr lang="en-US" sz="2800" i="1" dirty="0" err="1" smtClean="0">
                <a:solidFill>
                  <a:srgbClr val="0070C0"/>
                </a:solidFill>
              </a:rPr>
              <a:t>j</a:t>
            </a:r>
            <a:r>
              <a:rPr lang="en-US" sz="2800" dirty="0" err="1" smtClean="0">
                <a:solidFill>
                  <a:srgbClr val="0070C0"/>
                </a:solidFill>
              </a:rPr>
              <a:t>X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err="1" smtClean="0">
                <a:solidFill>
                  <a:srgbClr val="0070C0"/>
                </a:solidFill>
              </a:rPr>
              <a:t>Susceptance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</a:rPr>
              <a:t>G</a:t>
            </a:r>
            <a:r>
              <a:rPr lang="en-US" sz="2800" dirty="0" err="1" smtClean="0">
                <a:solidFill>
                  <a:srgbClr val="0070C0"/>
                </a:solidFill>
              </a:rPr>
              <a:t>+</a:t>
            </a:r>
            <a:r>
              <a:rPr lang="en-US" sz="2800" i="1" dirty="0" err="1" smtClean="0">
                <a:solidFill>
                  <a:srgbClr val="0070C0"/>
                </a:solidFill>
              </a:rPr>
              <a:t>jB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i="1" dirty="0" smtClean="0">
                <a:solidFill>
                  <a:srgbClr val="0070C0"/>
                </a:solidFill>
              </a:rPr>
              <a:t>G</a:t>
            </a:r>
            <a:r>
              <a:rPr lang="en-US" sz="2800" dirty="0" smtClean="0">
                <a:solidFill>
                  <a:srgbClr val="0070C0"/>
                </a:solidFill>
              </a:rPr>
              <a:t>-</a:t>
            </a:r>
            <a:r>
              <a:rPr lang="en-US" sz="2800" i="1" dirty="0" err="1" smtClean="0">
                <a:solidFill>
                  <a:srgbClr val="0070C0"/>
                </a:solidFill>
              </a:rPr>
              <a:t>jB</a:t>
            </a:r>
            <a:r>
              <a:rPr lang="en-US" sz="2800" dirty="0" smtClean="0">
                <a:solidFill>
                  <a:srgbClr val="0070C0"/>
                </a:solidFill>
              </a:rPr>
              <a:t> (Reciprocal of Reactance)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Resistance in Ohms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Conductance in Siemens (Mhos) (Reciprocal of Resistance)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Characteristic Impedance of </a:t>
            </a:r>
            <a:r>
              <a:rPr lang="en-US" sz="2800" i="1" dirty="0" smtClean="0">
                <a:solidFill>
                  <a:srgbClr val="0070C0"/>
                </a:solidFill>
              </a:rPr>
              <a:t>Z</a:t>
            </a:r>
            <a:r>
              <a:rPr lang="en-US" sz="2800" i="1" baseline="-25000" dirty="0" smtClean="0">
                <a:solidFill>
                  <a:srgbClr val="0070C0"/>
                </a:solidFill>
              </a:rPr>
              <a:t>0 </a:t>
            </a:r>
            <a:r>
              <a:rPr lang="en-US" dirty="0" smtClean="0">
                <a:solidFill>
                  <a:srgbClr val="0070C0"/>
                </a:solidFill>
              </a:rPr>
              <a:t>=</a:t>
            </a:r>
            <a:r>
              <a:rPr lang="en-US" sz="2800" i="1" baseline="-250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Characteristic Admittance of Y</a:t>
            </a:r>
            <a:r>
              <a:rPr lang="en-US" sz="2800" baseline="-25000" dirty="0" smtClean="0">
                <a:solidFill>
                  <a:srgbClr val="0070C0"/>
                </a:solidFill>
              </a:rPr>
              <a:t>0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Terms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Characteristic Impedance (</a:t>
            </a:r>
            <a:r>
              <a:rPr lang="en-US" sz="2800" i="1" dirty="0" smtClean="0">
                <a:solidFill>
                  <a:srgbClr val="0070C0"/>
                </a:solidFill>
              </a:rPr>
              <a:t>Z</a:t>
            </a:r>
            <a:r>
              <a:rPr lang="en-US" sz="2800" i="1" baseline="-25000" dirty="0" smtClean="0">
                <a:solidFill>
                  <a:srgbClr val="0070C0"/>
                </a:solidFill>
              </a:rPr>
              <a:t>0</a:t>
            </a:r>
            <a:r>
              <a:rPr lang="en-US" sz="2800" dirty="0" smtClean="0">
                <a:solidFill>
                  <a:srgbClr val="0070C0"/>
                </a:solidFill>
              </a:rPr>
              <a:t>) is Normalized</a:t>
            </a:r>
          </a:p>
          <a:p>
            <a:r>
              <a:rPr lang="en-US" sz="2800" b="1" i="1" dirty="0" smtClean="0">
                <a:solidFill>
                  <a:srgbClr val="0070C0"/>
                </a:solidFill>
              </a:rPr>
              <a:t>Z</a:t>
            </a:r>
            <a:r>
              <a:rPr lang="en-US" sz="2800" b="1" i="1" baseline="-25000" dirty="0" smtClean="0">
                <a:solidFill>
                  <a:srgbClr val="0070C0"/>
                </a:solidFill>
              </a:rPr>
              <a:t>0</a:t>
            </a:r>
            <a:r>
              <a:rPr lang="en-US" sz="2800" b="1" i="1" dirty="0" smtClean="0">
                <a:solidFill>
                  <a:srgbClr val="0070C0"/>
                </a:solidFill>
              </a:rPr>
              <a:t> = 50</a:t>
            </a:r>
            <a:r>
              <a:rPr lang="el-GR" sz="2800" b="1" i="1" dirty="0" smtClean="0">
                <a:solidFill>
                  <a:srgbClr val="0070C0"/>
                </a:solidFill>
              </a:rPr>
              <a:t>Ω</a:t>
            </a:r>
            <a:r>
              <a:rPr lang="en-US" sz="2800" b="1" i="1" dirty="0" smtClean="0">
                <a:solidFill>
                  <a:srgbClr val="0070C0"/>
                </a:solidFill>
              </a:rPr>
              <a:t> Has No Special Significance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For minimum loss </a:t>
            </a:r>
            <a:r>
              <a:rPr lang="en-US" i="1" dirty="0" smtClean="0">
                <a:solidFill>
                  <a:srgbClr val="0070C0"/>
                </a:solidFill>
              </a:rPr>
              <a:t>Z</a:t>
            </a:r>
            <a:r>
              <a:rPr lang="en-US" i="1" baseline="-25000" dirty="0" smtClean="0">
                <a:solidFill>
                  <a:srgbClr val="0070C0"/>
                </a:solidFill>
              </a:rPr>
              <a:t>0 </a:t>
            </a:r>
            <a:r>
              <a:rPr lang="en-US" dirty="0" smtClean="0">
                <a:solidFill>
                  <a:srgbClr val="0070C0"/>
                </a:solidFill>
              </a:rPr>
              <a:t>=</a:t>
            </a:r>
            <a:r>
              <a:rPr lang="en-US" i="1" baseline="-25000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77</a:t>
            </a:r>
            <a:r>
              <a:rPr lang="el-GR" i="1" dirty="0" smtClean="0">
                <a:solidFill>
                  <a:srgbClr val="0070C0"/>
                </a:solidFill>
              </a:rPr>
              <a:t>Ω</a:t>
            </a:r>
            <a:endParaRPr lang="en-US" i="1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For maximum breakdown voltage </a:t>
            </a:r>
            <a:r>
              <a:rPr lang="en-US" i="1" dirty="0" smtClean="0">
                <a:solidFill>
                  <a:srgbClr val="0070C0"/>
                </a:solidFill>
              </a:rPr>
              <a:t>Z</a:t>
            </a:r>
            <a:r>
              <a:rPr lang="en-US" i="1" baseline="-25000" dirty="0" smtClean="0">
                <a:solidFill>
                  <a:srgbClr val="0070C0"/>
                </a:solidFill>
              </a:rPr>
              <a:t>0 </a:t>
            </a:r>
            <a:r>
              <a:rPr lang="en-US" dirty="0" smtClean="0">
                <a:solidFill>
                  <a:srgbClr val="0070C0"/>
                </a:solidFill>
              </a:rPr>
              <a:t>=</a:t>
            </a:r>
            <a:r>
              <a:rPr lang="en-US" i="1" baseline="-25000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30</a:t>
            </a:r>
            <a:r>
              <a:rPr lang="el-GR" i="1" dirty="0" smtClean="0">
                <a:solidFill>
                  <a:srgbClr val="0070C0"/>
                </a:solidFill>
              </a:rPr>
              <a:t>Ω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For minimum temperature rise </a:t>
            </a:r>
            <a:r>
              <a:rPr lang="en-US" i="1" dirty="0" smtClean="0">
                <a:solidFill>
                  <a:srgbClr val="0070C0"/>
                </a:solidFill>
              </a:rPr>
              <a:t>Z</a:t>
            </a:r>
            <a:r>
              <a:rPr lang="en-US" i="1" baseline="-25000" dirty="0" smtClean="0">
                <a:solidFill>
                  <a:srgbClr val="0070C0"/>
                </a:solidFill>
              </a:rPr>
              <a:t>0 </a:t>
            </a:r>
            <a:r>
              <a:rPr lang="en-US" dirty="0" smtClean="0">
                <a:solidFill>
                  <a:srgbClr val="0070C0"/>
                </a:solidFill>
              </a:rPr>
              <a:t>=</a:t>
            </a:r>
            <a:r>
              <a:rPr lang="en-US" i="1" baseline="-25000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60</a:t>
            </a:r>
            <a:r>
              <a:rPr lang="el-GR" i="1" dirty="0" smtClean="0">
                <a:solidFill>
                  <a:srgbClr val="0070C0"/>
                </a:solidFill>
              </a:rPr>
              <a:t>Ω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l-GR" sz="2800" dirty="0" smtClean="0">
                <a:solidFill>
                  <a:srgbClr val="0070C0"/>
                </a:solidFill>
              </a:rPr>
              <a:t>Γ</a:t>
            </a:r>
            <a:r>
              <a:rPr lang="en-US" sz="2800" dirty="0" smtClean="0">
                <a:solidFill>
                  <a:srgbClr val="0070C0"/>
                </a:solidFill>
              </a:rPr>
              <a:t> (Gamma) = (Z</a:t>
            </a:r>
            <a:r>
              <a:rPr lang="en-US" sz="2800" baseline="-25000" dirty="0" smtClean="0">
                <a:solidFill>
                  <a:srgbClr val="0070C0"/>
                </a:solidFill>
              </a:rPr>
              <a:t>L</a:t>
            </a:r>
            <a:r>
              <a:rPr lang="en-US" sz="2800" dirty="0" smtClean="0">
                <a:solidFill>
                  <a:srgbClr val="0070C0"/>
                </a:solidFill>
              </a:rPr>
              <a:t>-Z</a:t>
            </a:r>
            <a:r>
              <a:rPr lang="en-US" sz="2800" baseline="-25000" dirty="0" smtClean="0">
                <a:solidFill>
                  <a:srgbClr val="0070C0"/>
                </a:solidFill>
              </a:rPr>
              <a:t>0</a:t>
            </a:r>
            <a:r>
              <a:rPr lang="en-US" sz="2800" dirty="0" smtClean="0">
                <a:solidFill>
                  <a:srgbClr val="0070C0"/>
                </a:solidFill>
              </a:rPr>
              <a:t>) / (Z</a:t>
            </a:r>
            <a:r>
              <a:rPr lang="en-US" sz="2800" baseline="-25000" dirty="0" smtClean="0">
                <a:solidFill>
                  <a:srgbClr val="0070C0"/>
                </a:solidFill>
              </a:rPr>
              <a:t>L</a:t>
            </a:r>
            <a:r>
              <a:rPr lang="en-US" sz="2800" dirty="0" smtClean="0">
                <a:solidFill>
                  <a:srgbClr val="0070C0"/>
                </a:solidFill>
              </a:rPr>
              <a:t>+Z</a:t>
            </a:r>
            <a:r>
              <a:rPr lang="en-US" sz="2800" baseline="-25000" dirty="0" smtClean="0">
                <a:solidFill>
                  <a:srgbClr val="0070C0"/>
                </a:solidFill>
              </a:rPr>
              <a:t>0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Impedance Coordinates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55366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Admittance Coordinates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086725" cy="494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Constant SWR Circles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90600"/>
            <a:ext cx="6111504" cy="57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Comic Sans MS" pitchFamily="66" charset="0"/>
              </a:rPr>
              <a:t>Effect of Adding Series </a:t>
            </a:r>
            <a:r>
              <a:rPr lang="en-US" sz="3200" dirty="0" err="1" smtClean="0">
                <a:solidFill>
                  <a:schemeClr val="accent2"/>
                </a:solidFill>
                <a:latin typeface="Comic Sans MS" pitchFamily="66" charset="0"/>
              </a:rPr>
              <a:t>Reactances</a:t>
            </a:r>
            <a:r>
              <a:rPr lang="en-US" sz="3200" dirty="0" smtClean="0">
                <a:solidFill>
                  <a:schemeClr val="accent2"/>
                </a:solidFill>
                <a:latin typeface="Comic Sans MS" pitchFamily="66" charset="0"/>
              </a:rPr>
              <a:t> or Shunt </a:t>
            </a:r>
            <a:r>
              <a:rPr lang="en-US" sz="3200" dirty="0" err="1" smtClean="0">
                <a:solidFill>
                  <a:schemeClr val="accent2"/>
                </a:solidFill>
                <a:latin typeface="Comic Sans MS" pitchFamily="66" charset="0"/>
              </a:rPr>
              <a:t>Susceptances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11580"/>
            <a:ext cx="5943600" cy="564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Comic Sans MS" pitchFamily="66" charset="0"/>
              </a:rPr>
              <a:t>Determine the “Q” of Your Amplifier</a:t>
            </a:r>
            <a:endParaRPr lang="en-US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Select the “Mean” Frequency of Your Band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Divide the “Mean” Frequency by the expected 3dB Bandwidth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Q=</a:t>
            </a:r>
            <a:r>
              <a:rPr lang="en-US" sz="2800" dirty="0" err="1" smtClean="0">
                <a:solidFill>
                  <a:srgbClr val="0070C0"/>
                </a:solidFill>
              </a:rPr>
              <a:t>Fo</a:t>
            </a:r>
            <a:r>
              <a:rPr lang="en-US" sz="2800" dirty="0" smtClean="0">
                <a:solidFill>
                  <a:srgbClr val="0070C0"/>
                </a:solidFill>
              </a:rPr>
              <a:t>/3dB BW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Example Center of Frequency Range = 450 MHz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3 dB Bandwidth of 100 MHz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Q = 450/100 = 4.5</a:t>
            </a:r>
            <a:endParaRPr lang="en-US" sz="28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37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217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Smith Chart</vt:lpstr>
      <vt:lpstr>What is it?</vt:lpstr>
      <vt:lpstr>Terms</vt:lpstr>
      <vt:lpstr>Terms</vt:lpstr>
      <vt:lpstr>Impedance Coordinates</vt:lpstr>
      <vt:lpstr>Admittance Coordinates</vt:lpstr>
      <vt:lpstr>Constant SWR Circles</vt:lpstr>
      <vt:lpstr>Effect of Adding Series Reactances or Shunt Susceptances</vt:lpstr>
      <vt:lpstr>Determine the “Q” of Your Amplifier</vt:lpstr>
      <vt:lpstr>Smith Chart “Q” Circles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Smith Chart</dc:title>
  <dc:creator>Dave Glawson</dc:creator>
  <cp:lastModifiedBy>David Glawson</cp:lastModifiedBy>
  <cp:revision>32</cp:revision>
  <dcterms:created xsi:type="dcterms:W3CDTF">2011-10-05T04:03:48Z</dcterms:created>
  <dcterms:modified xsi:type="dcterms:W3CDTF">2011-10-07T00:14:05Z</dcterms:modified>
</cp:coreProperties>
</file>