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60" r:id="rId3"/>
    <p:sldId id="275" r:id="rId4"/>
    <p:sldId id="274" r:id="rId5"/>
    <p:sldId id="311" r:id="rId6"/>
    <p:sldId id="312" r:id="rId7"/>
    <p:sldId id="267" r:id="rId8"/>
    <p:sldId id="257" r:id="rId9"/>
    <p:sldId id="277" r:id="rId10"/>
    <p:sldId id="278" r:id="rId11"/>
    <p:sldId id="270" r:id="rId12"/>
    <p:sldId id="272" r:id="rId13"/>
    <p:sldId id="268" r:id="rId14"/>
    <p:sldId id="310" r:id="rId15"/>
    <p:sldId id="271" r:id="rId16"/>
    <p:sldId id="279" r:id="rId17"/>
    <p:sldId id="258" r:id="rId18"/>
    <p:sldId id="280" r:id="rId19"/>
    <p:sldId id="265" r:id="rId20"/>
    <p:sldId id="315" r:id="rId21"/>
    <p:sldId id="281" r:id="rId22"/>
    <p:sldId id="282" r:id="rId23"/>
    <p:sldId id="283" r:id="rId24"/>
    <p:sldId id="307" r:id="rId25"/>
    <p:sldId id="314" r:id="rId26"/>
    <p:sldId id="284" r:id="rId27"/>
    <p:sldId id="285" r:id="rId28"/>
    <p:sldId id="287" r:id="rId29"/>
    <p:sldId id="286" r:id="rId30"/>
    <p:sldId id="302" r:id="rId31"/>
    <p:sldId id="288" r:id="rId32"/>
    <p:sldId id="297" r:id="rId33"/>
    <p:sldId id="304" r:id="rId34"/>
    <p:sldId id="289" r:id="rId35"/>
    <p:sldId id="298" r:id="rId36"/>
    <p:sldId id="306" r:id="rId37"/>
    <p:sldId id="290" r:id="rId38"/>
    <p:sldId id="305" r:id="rId39"/>
    <p:sldId id="299" r:id="rId40"/>
    <p:sldId id="318" r:id="rId41"/>
    <p:sldId id="291" r:id="rId42"/>
    <p:sldId id="316" r:id="rId43"/>
    <p:sldId id="294" r:id="rId44"/>
    <p:sldId id="266" r:id="rId45"/>
    <p:sldId id="313" r:id="rId46"/>
    <p:sldId id="317" r:id="rId4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50" y="-6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F0DA2-F45C-4601-A850-3B811A06BB21}" type="datetimeFigureOut">
              <a:rPr lang="en-US"/>
              <a:pPr>
                <a:defRPr/>
              </a:pPr>
              <a:t>4/2/2014</a:t>
            </a:fld>
            <a:endParaRPr lang="en-US" dirty="0"/>
          </a:p>
        </p:txBody>
      </p:sp>
      <p:sp>
        <p:nvSpPr>
          <p:cNvPr id="7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2BC61-D9BC-4CB7-9736-211169499B1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1D8E5-F424-4629-9CEE-748D0BDB58F9}" type="datetimeFigureOut">
              <a:rPr lang="en-US"/>
              <a:pPr>
                <a:defRPr/>
              </a:pPr>
              <a:t>4/2/2014</a:t>
            </a:fld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87EC2-2CA3-454D-8064-5A513F26AB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356A5-26A0-421B-9692-A936C47A1AED}" type="datetimeFigureOut">
              <a:rPr lang="en-US"/>
              <a:pPr>
                <a:defRPr/>
              </a:pPr>
              <a:t>4/2/2014</a:t>
            </a:fld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D6E8D-CA80-4264-9857-E872310B5E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06D74-9DD4-4ADD-B518-811DA9C40359}" type="datetimeFigureOut">
              <a:rPr lang="en-US"/>
              <a:pPr>
                <a:defRPr/>
              </a:pPr>
              <a:t>4/2/2014</a:t>
            </a:fld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8DBEB-49CD-4624-826B-FB133EE28A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A1D42-19D5-43DC-AEF3-9C699EC1C578}" type="datetimeFigureOut">
              <a:rPr lang="en-US"/>
              <a:pPr>
                <a:defRPr/>
              </a:pPr>
              <a:t>4/2/2014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561C5-7D84-48F1-BDC0-CF5F5D24B7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1F6A0-30D9-451F-9F55-55E44EAAFF33}" type="datetimeFigureOut">
              <a:rPr lang="en-US"/>
              <a:pPr>
                <a:defRPr/>
              </a:pPr>
              <a:t>4/2/2014</a:t>
            </a:fld>
            <a:endParaRPr lang="en-US" dirty="0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CBFB4-12CF-4E14-8E84-337AC9E57B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D050D-133D-4548-B57E-AB419DA8121B}" type="datetimeFigureOut">
              <a:rPr lang="en-US"/>
              <a:pPr>
                <a:defRPr/>
              </a:pPr>
              <a:t>4/2/2014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AF923-B64D-47C2-8AFD-7DD5DFE07F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FD119-7081-4269-B3B1-C6A2D6120740}" type="datetimeFigureOut">
              <a:rPr lang="en-US"/>
              <a:pPr>
                <a:defRPr/>
              </a:pPr>
              <a:t>4/2/2014</a:t>
            </a:fld>
            <a:endParaRPr lang="en-US" dirty="0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E074A-7AFE-4A74-9E6F-6C103E97A4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81AE4-FBA1-4312-B825-81000D1AD390}" type="datetimeFigureOut">
              <a:rPr lang="en-US"/>
              <a:pPr>
                <a:defRPr/>
              </a:pPr>
              <a:t>4/2/2014</a:t>
            </a:fld>
            <a:endParaRPr lang="en-US" dirty="0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9FB4E-A86C-45F5-B084-5EC2D92737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25DA7-7270-4062-9334-933EDF7FA0FC}" type="datetimeFigureOut">
              <a:rPr lang="en-US"/>
              <a:pPr>
                <a:defRPr/>
              </a:pPr>
              <a:t>4/2/2014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575" y="6421438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E7D99-6E14-488A-BC93-9BA99D2FB1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F72B6-B0C7-4D41-97CA-AE18D563EF64}" type="datetimeFigureOut">
              <a:rPr lang="en-US"/>
              <a:pPr>
                <a:defRPr/>
              </a:pPr>
              <a:t>4/2/2014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AA823-8B3D-4F07-AF43-973433B1F3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3F50934-28BB-474B-8FED-C6EE88DE7821}" type="datetimeFigureOut">
              <a:rPr lang="en-US"/>
              <a:pPr>
                <a:defRPr/>
              </a:pPr>
              <a:t>4/2/2014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8CD15DF-3F89-4643-B141-6B83C64817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1" r:id="rId1"/>
    <p:sldLayoutId id="2147483785" r:id="rId2"/>
    <p:sldLayoutId id="2147483792" r:id="rId3"/>
    <p:sldLayoutId id="2147483786" r:id="rId4"/>
    <p:sldLayoutId id="2147483793" r:id="rId5"/>
    <p:sldLayoutId id="2147483787" r:id="rId6"/>
    <p:sldLayoutId id="2147483788" r:id="rId7"/>
    <p:sldLayoutId id="2147483794" r:id="rId8"/>
    <p:sldLayoutId id="2147483795" r:id="rId9"/>
    <p:sldLayoutId id="2147483789" r:id="rId10"/>
    <p:sldLayoutId id="214748379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pitchFamily="34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8D89A4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18" Type="http://schemas.openxmlformats.org/officeDocument/2006/relationships/image" Target="../media/image27.jpeg"/><Relationship Id="rId3" Type="http://schemas.openxmlformats.org/officeDocument/2006/relationships/image" Target="../media/image12.png"/><Relationship Id="rId21" Type="http://schemas.openxmlformats.org/officeDocument/2006/relationships/image" Target="../media/image30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17" Type="http://schemas.openxmlformats.org/officeDocument/2006/relationships/image" Target="../media/image26.png"/><Relationship Id="rId2" Type="http://schemas.openxmlformats.org/officeDocument/2006/relationships/image" Target="../media/image11.jpeg"/><Relationship Id="rId16" Type="http://schemas.openxmlformats.org/officeDocument/2006/relationships/image" Target="../media/image25.png"/><Relationship Id="rId20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5" Type="http://schemas.openxmlformats.org/officeDocument/2006/relationships/image" Target="../media/image24.png"/><Relationship Id="rId10" Type="http://schemas.openxmlformats.org/officeDocument/2006/relationships/image" Target="../media/image19.jpeg"/><Relationship Id="rId19" Type="http://schemas.openxmlformats.org/officeDocument/2006/relationships/image" Target="../media/image28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jpeg"/><Relationship Id="rId3" Type="http://schemas.openxmlformats.org/officeDocument/2006/relationships/image" Target="../media/image39.jpe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png"/><Relationship Id="rId4" Type="http://schemas.openxmlformats.org/officeDocument/2006/relationships/image" Target="../media/image48.jpeg"/><Relationship Id="rId9" Type="http://schemas.openxmlformats.org/officeDocument/2006/relationships/image" Target="../media/image53.jpeg"/><Relationship Id="rId14" Type="http://schemas.openxmlformats.org/officeDocument/2006/relationships/image" Target="../media/image58.gi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39.jpeg"/><Relationship Id="rId7" Type="http://schemas.openxmlformats.org/officeDocument/2006/relationships/image" Target="../media/image63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11" Type="http://schemas.openxmlformats.org/officeDocument/2006/relationships/image" Target="../media/image66.jpeg"/><Relationship Id="rId5" Type="http://schemas.openxmlformats.org/officeDocument/2006/relationships/image" Target="../media/image61.gif"/><Relationship Id="rId10" Type="http://schemas.openxmlformats.org/officeDocument/2006/relationships/image" Target="../media/image65.jpeg"/><Relationship Id="rId4" Type="http://schemas.openxmlformats.org/officeDocument/2006/relationships/image" Target="../media/image60.jpeg"/><Relationship Id="rId9" Type="http://schemas.openxmlformats.org/officeDocument/2006/relationships/image" Target="../media/image1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7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12" Type="http://schemas.openxmlformats.org/officeDocument/2006/relationships/image" Target="../media/image76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Relationship Id="rId14" Type="http://schemas.openxmlformats.org/officeDocument/2006/relationships/image" Target="../media/image7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13" Type="http://schemas.openxmlformats.org/officeDocument/2006/relationships/image" Target="../media/image89.jpeg"/><Relationship Id="rId18" Type="http://schemas.openxmlformats.org/officeDocument/2006/relationships/image" Target="../media/image94.jpeg"/><Relationship Id="rId3" Type="http://schemas.openxmlformats.org/officeDocument/2006/relationships/image" Target="../media/image80.jpeg"/><Relationship Id="rId7" Type="http://schemas.openxmlformats.org/officeDocument/2006/relationships/image" Target="../media/image83.png"/><Relationship Id="rId12" Type="http://schemas.openxmlformats.org/officeDocument/2006/relationships/image" Target="../media/image88.jpeg"/><Relationship Id="rId17" Type="http://schemas.openxmlformats.org/officeDocument/2006/relationships/image" Target="../media/image93.gif"/><Relationship Id="rId2" Type="http://schemas.openxmlformats.org/officeDocument/2006/relationships/image" Target="../media/image79.jpeg"/><Relationship Id="rId16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11" Type="http://schemas.openxmlformats.org/officeDocument/2006/relationships/image" Target="../media/image87.png"/><Relationship Id="rId5" Type="http://schemas.openxmlformats.org/officeDocument/2006/relationships/image" Target="../media/image39.jpeg"/><Relationship Id="rId15" Type="http://schemas.openxmlformats.org/officeDocument/2006/relationships/image" Target="../media/image91.jpeg"/><Relationship Id="rId10" Type="http://schemas.openxmlformats.org/officeDocument/2006/relationships/image" Target="../media/image86.jpeg"/><Relationship Id="rId19" Type="http://schemas.openxmlformats.org/officeDocument/2006/relationships/image" Target="../media/image95.jpeg"/><Relationship Id="rId4" Type="http://schemas.openxmlformats.org/officeDocument/2006/relationships/image" Target="../media/image81.jpe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k1zz@arrl.org" TargetMode="External"/><Relationship Id="rId2" Type="http://schemas.openxmlformats.org/officeDocument/2006/relationships/hyperlink" Target="mailto:n6aa@arrl.or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39.jpeg"/><Relationship Id="rId4" Type="http://schemas.openxmlformats.org/officeDocument/2006/relationships/hyperlink" Target="mailto:n3kn@arrl.org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youtu.be/xmT1BXyZsy8" TargetMode="Externa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219200"/>
            <a:ext cx="7772400" cy="3429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 smtClean="0"/>
              <a:t>Amateur Radio</a:t>
            </a:r>
            <a:br>
              <a:rPr dirty="0" smtClean="0"/>
            </a:br>
            <a:r>
              <a:rPr dirty="0" smtClean="0"/>
              <a:t>in the 21st Century…</a:t>
            </a:r>
            <a:br>
              <a:rPr dirty="0" smtClean="0"/>
            </a:br>
            <a:r>
              <a:rPr dirty="0" smtClean="0"/>
              <a:t/>
            </a:r>
            <a:br>
              <a:rPr dirty="0" smtClean="0"/>
            </a:br>
            <a:r>
              <a:rPr dirty="0" smtClean="0"/>
              <a:t>mainstream or backwater?</a:t>
            </a:r>
            <a:endParaRPr dirty="0"/>
          </a:p>
        </p:txBody>
      </p:sp>
      <p:sp>
        <p:nvSpPr>
          <p:cNvPr id="7171" name="Subtitle 2"/>
          <p:cNvSpPr>
            <a:spLocks noGrp="1"/>
          </p:cNvSpPr>
          <p:nvPr>
            <p:ph type="subTitle" idx="1"/>
          </p:nvPr>
        </p:nvSpPr>
        <p:spPr>
          <a:xfrm>
            <a:off x="6096000" y="5867400"/>
            <a:ext cx="2514600" cy="441325"/>
          </a:xfrm>
        </p:spPr>
        <p:txBody>
          <a:bodyPr/>
          <a:lstStyle/>
          <a:p>
            <a:pPr eaLnBrk="1" hangingPunct="1"/>
            <a:r>
              <a:rPr lang="en-US" dirty="0" smtClean="0"/>
              <a:t>Art Goddard  W6XD</a:t>
            </a:r>
          </a:p>
        </p:txBody>
      </p:sp>
      <p:pic>
        <p:nvPicPr>
          <p:cNvPr id="7172" name="Picture 4" descr="C:\Users\Arts_XPS\Desktop\interrupted-map-projectio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648200"/>
            <a:ext cx="360997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467600" cy="11430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Fulfilling Our Public Purpose – Case 2</a:t>
            </a:r>
          </a:p>
        </p:txBody>
      </p:sp>
      <p:pic>
        <p:nvPicPr>
          <p:cNvPr id="14339" name="Picture 2" descr="C:\Users\Arts_XPS\Desktop\article-2219470-158E7A04000005DC-356_634x4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752600"/>
            <a:ext cx="6818313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Arts_XPS\Desktop\9780872599963_p0_v1_s260x4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343400"/>
            <a:ext cx="1676400" cy="2282484"/>
          </a:xfrm>
          <a:prstGeom prst="rect">
            <a:avLst/>
          </a:prstGeom>
          <a:noFill/>
        </p:spPr>
      </p:pic>
      <p:pic>
        <p:nvPicPr>
          <p:cNvPr id="1028" name="Picture 4" descr="C:\Users\Arts_XPS\Desktop\WINMOR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7032" y="1295400"/>
            <a:ext cx="3955740" cy="16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rts_XPS\Desktop\47503032_DSCF16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486400"/>
            <a:ext cx="8686800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b="1" dirty="0" smtClean="0"/>
              <a:t>The Charles Atlas approach to fulfilling our public purpose has its limitations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4" descr="C:\Users\Arts_XPS\Desktop\FD2011_Logo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2513" y="3962400"/>
            <a:ext cx="146208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2" descr="C:\Users\Arts_XPS\Desktop\logo_iot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95800"/>
            <a:ext cx="1828800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9" descr="C:\Users\Arts_XPS\Desktop\imagesCAGU4AV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1905000"/>
            <a:ext cx="154520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Title 1"/>
          <p:cNvSpPr>
            <a:spLocks noGrp="1"/>
          </p:cNvSpPr>
          <p:nvPr>
            <p:ph type="title"/>
          </p:nvPr>
        </p:nvSpPr>
        <p:spPr>
          <a:xfrm>
            <a:off x="990600" y="304800"/>
            <a:ext cx="7467600" cy="11430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Fulfilling Our Public Purpose</a:t>
            </a:r>
          </a:p>
        </p:txBody>
      </p:sp>
      <p:pic>
        <p:nvPicPr>
          <p:cNvPr id="16390" name="Picture 7" descr="C:\Users\Arts_XPS\Desktop\amsat_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2971800"/>
            <a:ext cx="9461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Content Placeholder 2"/>
          <p:cNvSpPr>
            <a:spLocks noGrp="1"/>
          </p:cNvSpPr>
          <p:nvPr>
            <p:ph idx="1"/>
          </p:nvPr>
        </p:nvSpPr>
        <p:spPr>
          <a:xfrm>
            <a:off x="1371600" y="1219200"/>
            <a:ext cx="6858000" cy="9906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Programs are essential to develop, focus and aggregate our individual efforts </a:t>
            </a:r>
          </a:p>
        </p:txBody>
      </p:sp>
      <p:pic>
        <p:nvPicPr>
          <p:cNvPr id="16392" name="Picture 3" descr="C:\Users\Arts_XPS\Desktop\DXCC_log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13" y="3200400"/>
            <a:ext cx="2643187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6" descr="C:\Users\Arts_XPS\Desktop\Cer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12038" y="3886200"/>
            <a:ext cx="173196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Picture 8" descr="C:\Users\Arts_XPS\Desktop\VEC_patch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72200" y="3886200"/>
            <a:ext cx="15938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6" name="Picture 12" descr="C:\Users\Arts_XPS\Desktop\ARISS_logo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48000" y="3581400"/>
            <a:ext cx="18700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7" name="Picture 13" descr="C:\Users\Arts_XPS\Desktop\TAPR_medium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3040063"/>
            <a:ext cx="1311275" cy="145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8" name="Picture 15" descr="C:\Users\Arts_XPS\Desktop\NCCC-640X320X300-40th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09800" y="5486400"/>
            <a:ext cx="2743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9" name="Picture 16" descr="C:\Users\Arts_XPS\Desktop\CEP_logo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295400" y="3048000"/>
            <a:ext cx="24765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0" name="Picture 17" descr="C:\Users\Arts_XPS\Desktop\satern_logo_col_sml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95400" y="3960813"/>
            <a:ext cx="1814513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1" name="Picture 21" descr="C:\Users\Arts_XPS\Desktop\WRTC2014_logo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689600"/>
            <a:ext cx="2209800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5" name="Picture 11" descr="C:\Users\Arts_XPS\Desktop\arrl-affiliated.gif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04800" y="1981200"/>
            <a:ext cx="190500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6" name="Picture 19" descr="C:\Users\Arts_XPS\Desktop\SKYWARN.gif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828800" y="4800600"/>
            <a:ext cx="1219200" cy="1112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7" name="Picture 20" descr="C:\Users\Arts_XPS\Desktop\nts_cl.gif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876800" y="5334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4" descr="C:\Users\Arts_XPS\Desktop\ares-cl-lrg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352800" y="2438400"/>
            <a:ext cx="1268413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4" name="Picture 5" descr="C:\Users\Arts_XPS\Desktop\RACES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572000" y="28956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WIN%20System%20logo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6400800" y="5486400"/>
            <a:ext cx="1401818" cy="1371600"/>
          </a:xfrm>
          <a:prstGeom prst="rect">
            <a:avLst/>
          </a:prstGeom>
        </p:spPr>
      </p:pic>
      <p:pic>
        <p:nvPicPr>
          <p:cNvPr id="16403" name="Picture 2" descr="C:\Users\Arts_XPS\Desktop\hdscs_logo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696200" y="5048250"/>
            <a:ext cx="144780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OK, So How Well Is the Amateur Radio Service Doing in Fulfilling its Public Purpose?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667000" y="1447800"/>
            <a:ext cx="4409770" cy="4490478"/>
            <a:chOff x="2740198" y="1392319"/>
            <a:chExt cx="4409770" cy="4490478"/>
          </a:xfrm>
        </p:grpSpPr>
        <p:pic>
          <p:nvPicPr>
            <p:cNvPr id="1026" name="Picture 2" descr="C:\Users\Arts_XPS\Desktop\Report Card Blank_edited-1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21078406">
              <a:off x="2740198" y="1392319"/>
              <a:ext cx="4409770" cy="4490478"/>
            </a:xfrm>
            <a:prstGeom prst="rect">
              <a:avLst/>
            </a:prstGeom>
            <a:noFill/>
          </p:spPr>
        </p:pic>
        <p:sp>
          <p:nvSpPr>
            <p:cNvPr id="7" name="TextBox 6"/>
            <p:cNvSpPr txBox="1"/>
            <p:nvPr/>
          </p:nvSpPr>
          <p:spPr>
            <a:xfrm rot="21078406">
              <a:off x="3771549" y="2824866"/>
              <a:ext cx="1279277" cy="26133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 smtClean="0"/>
                <a:t>§97.1(a)</a:t>
              </a:r>
            </a:p>
            <a:p>
              <a:pPr>
                <a:lnSpc>
                  <a:spcPct val="150000"/>
                </a:lnSpc>
              </a:pPr>
              <a:r>
                <a:rPr lang="en-US" sz="2400" b="1" dirty="0" smtClean="0"/>
                <a:t>§97.1(b)</a:t>
              </a:r>
            </a:p>
            <a:p>
              <a:pPr>
                <a:lnSpc>
                  <a:spcPct val="150000"/>
                </a:lnSpc>
              </a:pPr>
              <a:r>
                <a:rPr lang="en-US" sz="2400" b="1" dirty="0" smtClean="0"/>
                <a:t>§97.1(c)</a:t>
              </a:r>
            </a:p>
            <a:p>
              <a:pPr>
                <a:lnSpc>
                  <a:spcPct val="150000"/>
                </a:lnSpc>
              </a:pPr>
              <a:r>
                <a:rPr lang="en-US" sz="2400" b="1" dirty="0" smtClean="0"/>
                <a:t>§97.1(d)</a:t>
              </a:r>
            </a:p>
            <a:p>
              <a:pPr>
                <a:lnSpc>
                  <a:spcPct val="150000"/>
                </a:lnSpc>
              </a:pPr>
              <a:r>
                <a:rPr lang="en-US" sz="2400" b="1" dirty="0" smtClean="0"/>
                <a:t>§97.1(e)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21078406">
              <a:off x="5915309" y="2602107"/>
              <a:ext cx="353125" cy="2677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 smtClean="0"/>
                <a:t>?</a:t>
              </a:r>
            </a:p>
            <a:p>
              <a:pPr>
                <a:lnSpc>
                  <a:spcPct val="150000"/>
                </a:lnSpc>
              </a:pPr>
              <a:r>
                <a:rPr lang="en-US" sz="2400" b="1" dirty="0" smtClean="0"/>
                <a:t>?</a:t>
              </a:r>
            </a:p>
            <a:p>
              <a:pPr>
                <a:lnSpc>
                  <a:spcPct val="150000"/>
                </a:lnSpc>
              </a:pPr>
              <a:r>
                <a:rPr lang="en-US" sz="2400" b="1" dirty="0" smtClean="0"/>
                <a:t>?</a:t>
              </a:r>
            </a:p>
            <a:p>
              <a:pPr>
                <a:lnSpc>
                  <a:spcPct val="150000"/>
                </a:lnSpc>
              </a:pPr>
              <a:r>
                <a:rPr lang="en-US" sz="2400" b="1" dirty="0" smtClean="0"/>
                <a:t>?</a:t>
              </a:r>
            </a:p>
            <a:p>
              <a:pPr>
                <a:lnSpc>
                  <a:spcPct val="150000"/>
                </a:lnSpc>
              </a:pPr>
              <a:r>
                <a:rPr lang="en-US" sz="2400" b="1" dirty="0" smtClean="0"/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OK, So How Well Is the Amateur Radio Service Doing in Fulfilling its Public Purpose?</a:t>
            </a:r>
          </a:p>
        </p:txBody>
      </p:sp>
      <p:grpSp>
        <p:nvGrpSpPr>
          <p:cNvPr id="2" name="Group 9"/>
          <p:cNvGrpSpPr/>
          <p:nvPr/>
        </p:nvGrpSpPr>
        <p:grpSpPr>
          <a:xfrm>
            <a:off x="2667000" y="1447800"/>
            <a:ext cx="4409770" cy="4490478"/>
            <a:chOff x="2740198" y="1392319"/>
            <a:chExt cx="4409770" cy="4490478"/>
          </a:xfrm>
        </p:grpSpPr>
        <p:pic>
          <p:nvPicPr>
            <p:cNvPr id="1026" name="Picture 2" descr="C:\Users\Arts_XPS\Desktop\Report Card Blank_edited-1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21078406">
              <a:off x="2740198" y="1392319"/>
              <a:ext cx="4409770" cy="4490478"/>
            </a:xfrm>
            <a:prstGeom prst="rect">
              <a:avLst/>
            </a:prstGeom>
            <a:noFill/>
          </p:spPr>
        </p:pic>
        <p:sp>
          <p:nvSpPr>
            <p:cNvPr id="7" name="TextBox 6"/>
            <p:cNvSpPr txBox="1"/>
            <p:nvPr/>
          </p:nvSpPr>
          <p:spPr>
            <a:xfrm rot="21078406">
              <a:off x="3771549" y="2824866"/>
              <a:ext cx="1279277" cy="26133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 smtClean="0"/>
                <a:t>§97.1(a)</a:t>
              </a:r>
            </a:p>
            <a:p>
              <a:pPr>
                <a:lnSpc>
                  <a:spcPct val="150000"/>
                </a:lnSpc>
              </a:pPr>
              <a:r>
                <a:rPr lang="en-US" sz="2400" b="1" dirty="0" smtClean="0"/>
                <a:t>§97.1(b)</a:t>
              </a:r>
            </a:p>
            <a:p>
              <a:pPr>
                <a:lnSpc>
                  <a:spcPct val="150000"/>
                </a:lnSpc>
              </a:pPr>
              <a:r>
                <a:rPr lang="en-US" sz="2400" b="1" dirty="0" smtClean="0"/>
                <a:t>§97.1(c)</a:t>
              </a:r>
            </a:p>
            <a:p>
              <a:pPr>
                <a:lnSpc>
                  <a:spcPct val="150000"/>
                </a:lnSpc>
              </a:pPr>
              <a:r>
                <a:rPr lang="en-US" sz="2400" b="1" dirty="0" smtClean="0"/>
                <a:t>§97.1(d)</a:t>
              </a:r>
            </a:p>
            <a:p>
              <a:pPr>
                <a:lnSpc>
                  <a:spcPct val="150000"/>
                </a:lnSpc>
              </a:pPr>
              <a:r>
                <a:rPr lang="en-US" sz="2400" b="1" dirty="0" smtClean="0"/>
                <a:t>§97.1(e)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21078406">
              <a:off x="5915309" y="2602107"/>
              <a:ext cx="353125" cy="2677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 smtClean="0"/>
                <a:t>?</a:t>
              </a:r>
            </a:p>
            <a:p>
              <a:pPr>
                <a:lnSpc>
                  <a:spcPct val="150000"/>
                </a:lnSpc>
              </a:pPr>
              <a:r>
                <a:rPr lang="en-US" sz="2400" b="1" dirty="0" smtClean="0"/>
                <a:t>?</a:t>
              </a:r>
            </a:p>
            <a:p>
              <a:pPr>
                <a:lnSpc>
                  <a:spcPct val="150000"/>
                </a:lnSpc>
              </a:pPr>
              <a:r>
                <a:rPr lang="en-US" sz="2400" b="1" dirty="0" smtClean="0"/>
                <a:t>?</a:t>
              </a:r>
            </a:p>
            <a:p>
              <a:pPr>
                <a:lnSpc>
                  <a:spcPct val="150000"/>
                </a:lnSpc>
              </a:pPr>
              <a:r>
                <a:rPr lang="en-US" sz="2400" b="1" dirty="0" smtClean="0"/>
                <a:t>?</a:t>
              </a:r>
            </a:p>
            <a:p>
              <a:pPr>
                <a:lnSpc>
                  <a:spcPct val="150000"/>
                </a:lnSpc>
              </a:pPr>
              <a:r>
                <a:rPr lang="en-US" sz="2400" b="1" dirty="0" smtClean="0"/>
                <a:t>?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81000" y="5943600"/>
            <a:ext cx="83542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FF00"/>
                </a:solidFill>
              </a:rPr>
              <a:t>If  the Amateur Radio Service has no sense of accountability,</a:t>
            </a:r>
          </a:p>
          <a:p>
            <a:pPr algn="ctr"/>
            <a:r>
              <a:rPr lang="en-US" sz="2200" b="1" dirty="0" smtClean="0">
                <a:solidFill>
                  <a:srgbClr val="FFFF00"/>
                </a:solidFill>
              </a:rPr>
              <a:t>then maybe it’s better if nobody knows…</a:t>
            </a:r>
            <a:endParaRPr lang="en-US" sz="2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96200" cy="11430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But then, Is Amateur Radio Being Marginalized?</a:t>
            </a:r>
          </a:p>
        </p:txBody>
      </p:sp>
      <p:pic>
        <p:nvPicPr>
          <p:cNvPr id="1843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 rot="20994654">
            <a:off x="898525" y="1643063"/>
            <a:ext cx="3490913" cy="4483100"/>
          </a:xfrm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4495800" y="1752600"/>
            <a:ext cx="4419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/>
              <a:t>Amateur Radio isn’t mentioned</a:t>
            </a:r>
          </a:p>
          <a:p>
            <a:r>
              <a:rPr lang="en-US" sz="2400" dirty="0"/>
              <a:t>in FCC’s Strategic Plan – It’s all about </a:t>
            </a:r>
            <a:r>
              <a:rPr lang="en-US" sz="2400" dirty="0" smtClean="0"/>
              <a:t>Wireless Broadband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Is Amateur Radio Being Marginalized?</a:t>
            </a:r>
          </a:p>
        </p:txBody>
      </p:sp>
      <p:sp>
        <p:nvSpPr>
          <p:cNvPr id="19459" name="TextBox 3"/>
          <p:cNvSpPr txBox="1">
            <a:spLocks noChangeArrowheads="1"/>
          </p:cNvSpPr>
          <p:nvPr/>
        </p:nvSpPr>
        <p:spPr bwMode="auto">
          <a:xfrm>
            <a:off x="6400800" y="6324600"/>
            <a:ext cx="20558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Source: QST, Aug 2013</a:t>
            </a:r>
          </a:p>
        </p:txBody>
      </p:sp>
      <p:pic>
        <p:nvPicPr>
          <p:cNvPr id="19460" name="Picture 3" descr="C:\Users\Arts_XPS\Desktop\QST-Editorial_Aug2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578979">
            <a:off x="990600" y="1371600"/>
            <a:ext cx="7218363" cy="486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Is Amateur Radio Being Marginalized?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2590800" cy="45259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2013</a:t>
            </a:r>
          </a:p>
          <a:p>
            <a:pPr lvl="1" eaLnBrk="1" hangingPunct="1"/>
            <a:r>
              <a:rPr lang="en-US" sz="1200" dirty="0" smtClean="0"/>
              <a:t>Location service in 902-928 MHz band</a:t>
            </a:r>
          </a:p>
          <a:p>
            <a:pPr lvl="1" eaLnBrk="1" hangingPunct="1"/>
            <a:r>
              <a:rPr lang="en-US" sz="1200" dirty="0" smtClean="0"/>
              <a:t>Unlicensed broadband in 5.85-5.925 GHz band</a:t>
            </a:r>
          </a:p>
          <a:p>
            <a:pPr lvl="1" eaLnBrk="1" hangingPunct="1"/>
            <a:r>
              <a:rPr lang="en-US" sz="1200" dirty="0" smtClean="0">
                <a:solidFill>
                  <a:srgbClr val="FFFF00"/>
                </a:solidFill>
              </a:rPr>
              <a:t>FCC: Increased interference tolerance of broadband receivers</a:t>
            </a:r>
          </a:p>
          <a:p>
            <a:pPr lvl="1" eaLnBrk="1" hangingPunct="1"/>
            <a:r>
              <a:rPr lang="en-US" sz="1200" dirty="0" smtClean="0"/>
              <a:t>ARRL BPL petition denied by FCC</a:t>
            </a:r>
          </a:p>
          <a:p>
            <a:pPr lvl="1" eaLnBrk="1" hangingPunct="1"/>
            <a:r>
              <a:rPr lang="en-US" sz="1200" dirty="0" smtClean="0"/>
              <a:t>ARRL National Broadband Plan Committee Report</a:t>
            </a:r>
          </a:p>
          <a:p>
            <a:pPr lvl="1" eaLnBrk="1" hangingPunct="1"/>
            <a:r>
              <a:rPr lang="en-US" sz="1200" dirty="0" smtClean="0">
                <a:solidFill>
                  <a:srgbClr val="FFFF00"/>
                </a:solidFill>
              </a:rPr>
              <a:t>Recon Robotics in 430-448 MHz band</a:t>
            </a:r>
          </a:p>
          <a:p>
            <a:pPr lvl="1" eaLnBrk="1" hangingPunct="1"/>
            <a:r>
              <a:rPr lang="en-US" sz="1200" dirty="0" smtClean="0"/>
              <a:t>Increased interference potential from sweeping relaxation of Experimental Radio Service rules</a:t>
            </a:r>
          </a:p>
        </p:txBody>
      </p:sp>
      <p:sp>
        <p:nvSpPr>
          <p:cNvPr id="21508" name="TextBox 3"/>
          <p:cNvSpPr txBox="1">
            <a:spLocks noChangeArrowheads="1"/>
          </p:cNvSpPr>
          <p:nvPr/>
        </p:nvSpPr>
        <p:spPr bwMode="auto">
          <a:xfrm>
            <a:off x="6400800" y="5562600"/>
            <a:ext cx="22272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Source: ARRL Web News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200400" y="1600200"/>
            <a:ext cx="2590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19100" marR="0" lvl="0" indent="-3825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2011-2012</a:t>
            </a:r>
          </a:p>
          <a:p>
            <a:pPr marL="722313" marR="0" lvl="1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FCC continued refusal to pre-empt CC&amp;Rs</a:t>
            </a:r>
          </a:p>
          <a:p>
            <a:pPr marL="722313" marR="0" lvl="1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Unlicensed vehicular radar 77-81 GHz band</a:t>
            </a:r>
          </a:p>
          <a:p>
            <a:pPr marL="722313" marR="0" lvl="1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Pave Paws interference to 420-450 MHz band</a:t>
            </a:r>
          </a:p>
          <a:p>
            <a:pPr marL="722313" marR="0" lvl="1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HR 607 – Auction off 420-450 Band</a:t>
            </a:r>
          </a:p>
          <a:p>
            <a:pPr marL="722313" marR="0" lvl="1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Medical body-worn devices in 2360-2400 MHz band</a:t>
            </a:r>
          </a:p>
          <a:p>
            <a:pPr marL="722313" marR="0" lvl="1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Air Surveillance radar in 1240-1300 MHz band</a:t>
            </a:r>
          </a:p>
          <a:p>
            <a:pPr marL="722313" marR="0" lvl="1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Implanted medical devices in 413-457 MHz band</a:t>
            </a:r>
          </a:p>
          <a:p>
            <a:pPr marL="722313" marR="0" lvl="1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RM10165 terminated – Sought primary status 2300-2305 MHz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096000" y="1600200"/>
            <a:ext cx="2590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 smtClean="0"/>
              <a:t>2008-2010</a:t>
            </a:r>
          </a:p>
          <a:p>
            <a:pPr lvl="1" eaLnBrk="1" hangingPunct="1"/>
            <a:r>
              <a:rPr lang="en-US" sz="1200" dirty="0" smtClean="0"/>
              <a:t>Mobile broadband 2305 – 2317.5 MHz band</a:t>
            </a:r>
          </a:p>
          <a:p>
            <a:pPr lvl="1" eaLnBrk="1" hangingPunct="1"/>
            <a:r>
              <a:rPr lang="en-US" sz="1200" dirty="0" smtClean="0"/>
              <a:t>FCC declines to exempt Ham operators from felony interference statutes in Florida and New Jersey</a:t>
            </a:r>
          </a:p>
          <a:p>
            <a:pPr lvl="1" eaLnBrk="1" hangingPunct="1"/>
            <a:r>
              <a:rPr lang="en-US" sz="1200" dirty="0" smtClean="0"/>
              <a:t>FCC allows Recon Robotics operation in 420-450 MHz band</a:t>
            </a:r>
          </a:p>
          <a:p>
            <a:pPr lvl="1" eaLnBrk="1" hangingPunct="1"/>
            <a:r>
              <a:rPr lang="en-US" sz="1200" dirty="0" smtClean="0"/>
              <a:t>ARRL asks court to compel FCC to comply with BPL ruling</a:t>
            </a:r>
          </a:p>
          <a:p>
            <a:pPr lvl="1" eaLnBrk="1" hangingPunct="1"/>
            <a:r>
              <a:rPr lang="en-US" sz="1200" dirty="0" smtClean="0">
                <a:solidFill>
                  <a:srgbClr val="FFFF00"/>
                </a:solidFill>
              </a:rPr>
              <a:t>Oceanographic Radar in the 3 – 50 MHz band</a:t>
            </a:r>
          </a:p>
        </p:txBody>
      </p:sp>
      <p:sp>
        <p:nvSpPr>
          <p:cNvPr id="9" name="Rectangle 8"/>
          <p:cNvSpPr/>
          <p:nvPr/>
        </p:nvSpPr>
        <p:spPr>
          <a:xfrm>
            <a:off x="762000" y="6019800"/>
            <a:ext cx="7848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2800" dirty="0" smtClean="0">
                <a:solidFill>
                  <a:srgbClr val="FFFF00"/>
                </a:solidFill>
              </a:rPr>
              <a:t>Ham Radio </a:t>
            </a:r>
            <a:r>
              <a:rPr lang="en-US" sz="2800" b="1" i="1" dirty="0" smtClean="0">
                <a:solidFill>
                  <a:srgbClr val="FFFF00"/>
                </a:solidFill>
              </a:rPr>
              <a:t>Below the Radar</a:t>
            </a:r>
            <a:r>
              <a:rPr lang="en-US" sz="2800" i="1" dirty="0" smtClean="0">
                <a:solidFill>
                  <a:srgbClr val="FFFF00"/>
                </a:solidFill>
              </a:rPr>
              <a:t> </a:t>
            </a:r>
            <a:r>
              <a:rPr lang="en-US" sz="2800" dirty="0" smtClean="0">
                <a:solidFill>
                  <a:srgbClr val="FFFF00"/>
                </a:solidFill>
              </a:rPr>
              <a:t>– Bill Cross, FCC</a:t>
            </a:r>
          </a:p>
        </p:txBody>
      </p:sp>
      <p:pic>
        <p:nvPicPr>
          <p:cNvPr id="11" name="Picture 10" descr="ARRL-Web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05600" y="533400"/>
            <a:ext cx="2226936" cy="816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8610600" cy="6858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dirty="0" smtClean="0"/>
              <a:t>Spectrum “Sharing” is like being Attacked by a Duck</a:t>
            </a:r>
            <a:br>
              <a:rPr lang="en-US" sz="2800" dirty="0" smtClean="0"/>
            </a:br>
            <a:r>
              <a:rPr lang="en-US" sz="2800" dirty="0" smtClean="0"/>
              <a:t>No One Bite is Fatal, But in The End You’re On Life Support</a:t>
            </a:r>
            <a:endParaRPr lang="en-US" sz="2800" dirty="0"/>
          </a:p>
        </p:txBody>
      </p:sp>
      <p:pic>
        <p:nvPicPr>
          <p:cNvPr id="23555" name="Picture 2" descr="C:\Users\Arts_XPS\Desktop\lustig_en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524000"/>
            <a:ext cx="6400800" cy="516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Box 5"/>
          <p:cNvSpPr txBox="1">
            <a:spLocks noChangeArrowheads="1"/>
          </p:cNvSpPr>
          <p:nvPr/>
        </p:nvSpPr>
        <p:spPr bwMode="auto">
          <a:xfrm>
            <a:off x="6324600" y="3657600"/>
            <a:ext cx="8178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FCC</a:t>
            </a:r>
          </a:p>
        </p:txBody>
      </p:sp>
      <p:sp>
        <p:nvSpPr>
          <p:cNvPr id="23557" name="TextBox 6"/>
          <p:cNvSpPr txBox="1">
            <a:spLocks noChangeArrowheads="1"/>
          </p:cNvSpPr>
          <p:nvPr/>
        </p:nvSpPr>
        <p:spPr bwMode="auto">
          <a:xfrm>
            <a:off x="3200400" y="4191000"/>
            <a:ext cx="143500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Amateur</a:t>
            </a:r>
          </a:p>
          <a:p>
            <a:pPr algn="ctr"/>
            <a:r>
              <a:rPr lang="en-US" sz="2400" b="1" dirty="0">
                <a:solidFill>
                  <a:srgbClr val="FFFF00"/>
                </a:solidFill>
              </a:rPr>
              <a:t>Radio</a:t>
            </a:r>
          </a:p>
        </p:txBody>
      </p:sp>
      <p:sp>
        <p:nvSpPr>
          <p:cNvPr id="23558" name="TextBox 7"/>
          <p:cNvSpPr txBox="1">
            <a:spLocks noChangeArrowheads="1"/>
          </p:cNvSpPr>
          <p:nvPr/>
        </p:nvSpPr>
        <p:spPr bwMode="auto">
          <a:xfrm>
            <a:off x="4500563" y="4724400"/>
            <a:ext cx="15827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HF-VHF-UHF</a:t>
            </a:r>
          </a:p>
          <a:p>
            <a:pPr algn="ctr"/>
            <a:r>
              <a:rPr lang="en-US" b="1" dirty="0"/>
              <a:t>Microwave</a:t>
            </a:r>
          </a:p>
          <a:p>
            <a:pPr algn="ctr"/>
            <a:r>
              <a:rPr lang="en-US" b="1" dirty="0"/>
              <a:t>Bands</a:t>
            </a:r>
          </a:p>
        </p:txBody>
      </p:sp>
      <p:sp>
        <p:nvSpPr>
          <p:cNvPr id="23559" name="TextBox 8"/>
          <p:cNvSpPr txBox="1">
            <a:spLocks noChangeArrowheads="1"/>
          </p:cNvSpPr>
          <p:nvPr/>
        </p:nvSpPr>
        <p:spPr bwMode="auto">
          <a:xfrm>
            <a:off x="1545236" y="6096000"/>
            <a:ext cx="9925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5 MHz</a:t>
            </a:r>
          </a:p>
          <a:p>
            <a:pPr algn="ctr"/>
            <a:r>
              <a:rPr lang="en-US" b="1" dirty="0"/>
              <a:t>“Band”</a:t>
            </a:r>
          </a:p>
        </p:txBody>
      </p:sp>
      <p:sp>
        <p:nvSpPr>
          <p:cNvPr id="23560" name="TextBox 9"/>
          <p:cNvSpPr txBox="1">
            <a:spLocks noChangeArrowheads="1"/>
          </p:cNvSpPr>
          <p:nvPr/>
        </p:nvSpPr>
        <p:spPr bwMode="auto">
          <a:xfrm>
            <a:off x="2418857" y="5562600"/>
            <a:ext cx="8899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LF/MF</a:t>
            </a:r>
          </a:p>
          <a:p>
            <a:pPr algn="ctr"/>
            <a:r>
              <a:rPr lang="en-US" b="1" dirty="0"/>
              <a:t>Bands</a:t>
            </a: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1367272" y="4876800"/>
            <a:ext cx="8900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WARC</a:t>
            </a:r>
            <a:endParaRPr lang="en-US" b="1" dirty="0"/>
          </a:p>
          <a:p>
            <a:pPr algn="ctr"/>
            <a:r>
              <a:rPr lang="en-US" b="1" dirty="0"/>
              <a:t>Bands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Still Not Convinced?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914400" y="1600200"/>
            <a:ext cx="7239000" cy="4525963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sz="2200" dirty="0" smtClean="0"/>
              <a:t>2002: </a:t>
            </a:r>
            <a:r>
              <a:rPr lang="en-US" sz="2200" dirty="0" smtClean="0">
                <a:solidFill>
                  <a:srgbClr val="FFFF00"/>
                </a:solidFill>
              </a:rPr>
              <a:t>BPL potential to trash the HF bands</a:t>
            </a:r>
          </a:p>
          <a:p>
            <a:pPr eaLnBrk="1" hangingPunct="1">
              <a:lnSpc>
                <a:spcPct val="150000"/>
              </a:lnSpc>
            </a:pPr>
            <a:r>
              <a:rPr lang="en-US" sz="2200" dirty="0" smtClean="0"/>
              <a:t>Wi-Fi Era: </a:t>
            </a:r>
            <a:r>
              <a:rPr lang="en-US" sz="2200" dirty="0" smtClean="0">
                <a:solidFill>
                  <a:srgbClr val="FFFF00"/>
                </a:solidFill>
              </a:rPr>
              <a:t>Noise level increase in 2.4 GHz band</a:t>
            </a:r>
          </a:p>
          <a:p>
            <a:pPr eaLnBrk="1" hangingPunct="1">
              <a:lnSpc>
                <a:spcPct val="150000"/>
              </a:lnSpc>
            </a:pPr>
            <a:r>
              <a:rPr lang="en-US" sz="2200" dirty="0" smtClean="0"/>
              <a:t>1980s: 433.92 MHz Periodic, Unlicensed Radiators</a:t>
            </a:r>
          </a:p>
          <a:p>
            <a:pPr eaLnBrk="1" hangingPunct="1">
              <a:lnSpc>
                <a:spcPct val="150000"/>
              </a:lnSpc>
            </a:pPr>
            <a:r>
              <a:rPr lang="en-US" sz="2200" dirty="0" smtClean="0"/>
              <a:t>1988: 220-222 MHz to Land Mobile Service</a:t>
            </a:r>
          </a:p>
          <a:p>
            <a:pPr eaLnBrk="1" hangingPunct="1">
              <a:lnSpc>
                <a:spcPct val="150000"/>
              </a:lnSpc>
            </a:pPr>
            <a:r>
              <a:rPr lang="en-US" sz="2200" dirty="0" smtClean="0"/>
              <a:t>1983: 2310-2390 MHz to Telemetry Service</a:t>
            </a:r>
          </a:p>
          <a:p>
            <a:pPr eaLnBrk="1" hangingPunct="1">
              <a:lnSpc>
                <a:spcPct val="150000"/>
              </a:lnSpc>
            </a:pPr>
            <a:r>
              <a:rPr lang="en-US" sz="2200" dirty="0" smtClean="0"/>
              <a:t>1982: 1215-1240 MHz to Radiolocation Service</a:t>
            </a:r>
          </a:p>
        </p:txBody>
      </p:sp>
      <p:sp>
        <p:nvSpPr>
          <p:cNvPr id="24580" name="TextBox 3"/>
          <p:cNvSpPr txBox="1">
            <a:spLocks noChangeArrowheads="1"/>
          </p:cNvSpPr>
          <p:nvPr/>
        </p:nvSpPr>
        <p:spPr bwMode="auto">
          <a:xfrm>
            <a:off x="6400800" y="6324600"/>
            <a:ext cx="2047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Source: ARRL and ATN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67818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The Amateur Radio Service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2209800"/>
            <a:ext cx="6789738" cy="2667000"/>
          </a:xfrm>
        </p:spPr>
        <p:txBody>
          <a:bodyPr>
            <a:normAutofit fontScale="92500" lnSpcReduction="20000"/>
          </a:bodyPr>
          <a:lstStyle/>
          <a:p>
            <a:pPr marL="420624" indent="-384048" eaLnBrk="1" fontAlgn="auto" hangingPunct="1">
              <a:lnSpc>
                <a:spcPct val="150000"/>
              </a:lnSpc>
              <a:spcAft>
                <a:spcPts val="0"/>
              </a:spcAft>
              <a:buFont typeface="Wingdings 2"/>
              <a:buChar char=""/>
              <a:defRPr/>
            </a:pPr>
            <a:r>
              <a:rPr lang="en-US" dirty="0" smtClean="0"/>
              <a:t>Basis and Purpose</a:t>
            </a:r>
          </a:p>
          <a:p>
            <a:pPr marL="420624" indent="-384048" eaLnBrk="1" fontAlgn="auto" hangingPunct="1">
              <a:lnSpc>
                <a:spcPct val="150000"/>
              </a:lnSpc>
              <a:spcAft>
                <a:spcPts val="0"/>
              </a:spcAft>
              <a:buFont typeface="Wingdings 2"/>
              <a:buChar char=""/>
              <a:defRPr/>
            </a:pPr>
            <a:r>
              <a:rPr lang="en-US" dirty="0" smtClean="0"/>
              <a:t>Creating Public Value</a:t>
            </a:r>
          </a:p>
          <a:p>
            <a:pPr marL="420624" indent="-384048" eaLnBrk="1" fontAlgn="auto" hangingPunct="1">
              <a:lnSpc>
                <a:spcPct val="150000"/>
              </a:lnSpc>
              <a:spcAft>
                <a:spcPts val="0"/>
              </a:spcAft>
              <a:buFont typeface="Wingdings 2"/>
              <a:buChar char=""/>
              <a:defRPr/>
            </a:pPr>
            <a:r>
              <a:rPr lang="en-US" dirty="0" smtClean="0"/>
              <a:t>Is Amateur Radio Being Marginalized?</a:t>
            </a:r>
          </a:p>
          <a:p>
            <a:pPr marL="420624" indent="-384048" eaLnBrk="1" fontAlgn="auto" hangingPunct="1">
              <a:lnSpc>
                <a:spcPct val="150000"/>
              </a:lnSpc>
              <a:spcAft>
                <a:spcPts val="0"/>
              </a:spcAft>
              <a:buFont typeface="Wingdings 2"/>
              <a:buChar char=""/>
              <a:defRPr/>
            </a:pPr>
            <a:r>
              <a:rPr lang="en-US" dirty="0" smtClean="0"/>
              <a:t>Accountability to the American People</a:t>
            </a:r>
          </a:p>
          <a:p>
            <a:pPr marL="420624" indent="-384048" eaLnBrk="1" fontAlgn="auto" hangingPunct="1">
              <a:lnSpc>
                <a:spcPct val="150000"/>
              </a:lnSpc>
              <a:spcAft>
                <a:spcPts val="0"/>
              </a:spcAft>
              <a:buFont typeface="Wingdings 2"/>
              <a:buNone/>
              <a:defRPr/>
            </a:pPr>
            <a:endParaRPr lang="en-US" dirty="0" smtClean="0"/>
          </a:p>
          <a:p>
            <a:pPr marL="420624" indent="-384048" eaLnBrk="1" fontAlgn="auto" hangingPunct="1">
              <a:lnSpc>
                <a:spcPct val="150000"/>
              </a:lnSpc>
              <a:spcAft>
                <a:spcPts val="0"/>
              </a:spcAft>
              <a:buFont typeface="Wingdings 2"/>
              <a:buChar char=""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762000" y="1295400"/>
            <a:ext cx="7543800" cy="4525963"/>
          </a:xfrm>
          <a:prstGeom prst="rect">
            <a:avLst/>
          </a:prstGeom>
        </p:spPr>
        <p:txBody>
          <a:bodyPr/>
          <a:lstStyle/>
          <a:p>
            <a:pPr marL="419100" marR="0" lvl="0" indent="-382588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Broadband allocations for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Self-Driving Autos</a:t>
            </a:r>
          </a:p>
          <a:p>
            <a:pPr marL="419100" marR="0" lvl="0" indent="-382588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tabLst/>
              <a:defRPr/>
            </a:pPr>
            <a:r>
              <a:rPr lang="en-US" sz="2200" dirty="0" smtClean="0">
                <a:latin typeface="+mn-lt"/>
                <a:cs typeface="+mn-cs"/>
              </a:rPr>
              <a:t>Broadband allocations for </a:t>
            </a:r>
            <a:r>
              <a:rPr lang="en-US" sz="2200" dirty="0" smtClean="0">
                <a:solidFill>
                  <a:srgbClr val="FFFF00"/>
                </a:solidFill>
                <a:latin typeface="+mn-lt"/>
                <a:cs typeface="+mn-cs"/>
              </a:rPr>
              <a:t>Domestic RPVs</a:t>
            </a:r>
          </a:p>
          <a:p>
            <a:pPr marL="419100" marR="0" lvl="0" indent="-382588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BB and NB Allocations for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Body-Worn Medical Devices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609600"/>
            <a:ext cx="7467600" cy="7159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Preview of Coming Spectrum Challenges…</a:t>
            </a:r>
          </a:p>
        </p:txBody>
      </p:sp>
      <p:pic>
        <p:nvPicPr>
          <p:cNvPr id="5" name="Picture 4" descr="ups_fedex_amazon_drones_wide_im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3200" y="3124200"/>
            <a:ext cx="4876800" cy="1524000"/>
          </a:xfrm>
          <a:prstGeom prst="rect">
            <a:avLst/>
          </a:prstGeom>
        </p:spPr>
      </p:pic>
      <p:pic>
        <p:nvPicPr>
          <p:cNvPr id="6" name="Picture 5" descr="images9KIYXM9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4283566"/>
            <a:ext cx="3886200" cy="2422033"/>
          </a:xfrm>
          <a:prstGeom prst="rect">
            <a:avLst/>
          </a:prstGeom>
        </p:spPr>
      </p:pic>
      <p:pic>
        <p:nvPicPr>
          <p:cNvPr id="7" name="Picture 6" descr="080714144731-lar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451905">
            <a:off x="6748533" y="4471131"/>
            <a:ext cx="1578282" cy="215822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A Paradigm Shift is Long Overdue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924800" cy="4525963"/>
          </a:xfrm>
        </p:spPr>
        <p:txBody>
          <a:bodyPr/>
          <a:lstStyle/>
          <a:p>
            <a:pPr eaLnBrk="1" hangingPunct="1"/>
            <a:r>
              <a:rPr lang="en-US" sz="2400" dirty="0" smtClean="0">
                <a:solidFill>
                  <a:srgbClr val="FFFF00"/>
                </a:solidFill>
              </a:rPr>
              <a:t>ARRL’s spectrum defense is losing traction </a:t>
            </a:r>
            <a:r>
              <a:rPr lang="en-US" sz="2400" dirty="0" smtClean="0"/>
              <a:t>in part because Government decision makers are substantially unaware of our public value</a:t>
            </a:r>
          </a:p>
          <a:p>
            <a:pPr lvl="3" eaLnBrk="1" hangingPunct="1"/>
            <a:endParaRPr lang="en-US" sz="1400" dirty="0" smtClean="0"/>
          </a:p>
          <a:p>
            <a:pPr eaLnBrk="1" hangingPunct="1"/>
            <a:r>
              <a:rPr lang="en-US" sz="2400" dirty="0" smtClean="0"/>
              <a:t>ARRL is the self-proclaimed “Principal Representative of the Amateur Radio Service”</a:t>
            </a:r>
          </a:p>
          <a:p>
            <a:pPr lvl="3" eaLnBrk="1" hangingPunct="1"/>
            <a:endParaRPr lang="en-US" sz="1400" dirty="0" smtClean="0"/>
          </a:p>
          <a:p>
            <a:pPr eaLnBrk="1" hangingPunct="1"/>
            <a:r>
              <a:rPr lang="en-US" sz="2400" dirty="0" smtClean="0"/>
              <a:t>It is time for </a:t>
            </a:r>
            <a:r>
              <a:rPr lang="en-US" sz="2400" dirty="0" smtClean="0">
                <a:solidFill>
                  <a:srgbClr val="FFFF00"/>
                </a:solidFill>
              </a:rPr>
              <a:t>ARRL to step up to the plate </a:t>
            </a:r>
            <a:r>
              <a:rPr lang="en-US" sz="2400" dirty="0" smtClean="0"/>
              <a:t>and serve as a catalyst for accountability for the Amateur Radio Service</a:t>
            </a:r>
            <a:endParaRPr lang="en-US" sz="2000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81200" y="5334000"/>
            <a:ext cx="5486400" cy="914400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ARRL: It’s all that we have</a:t>
            </a:r>
          </a:p>
        </p:txBody>
      </p:sp>
      <p:pic>
        <p:nvPicPr>
          <p:cNvPr id="26629" name="Picture 2" descr="C:\Users\Arts_XPS\Desktop\21stCentury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304800"/>
            <a:ext cx="24384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ARRL in the 21</a:t>
            </a:r>
            <a:r>
              <a:rPr lang="en-US" sz="2800" baseline="30000" dirty="0" smtClean="0"/>
              <a:t>st</a:t>
            </a:r>
            <a:r>
              <a:rPr lang="en-US" sz="2800" dirty="0" smtClean="0"/>
              <a:t> Century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924800" cy="4525963"/>
          </a:xfrm>
        </p:spPr>
        <p:txBody>
          <a:bodyPr>
            <a:normAutofit/>
          </a:bodyPr>
          <a:lstStyle/>
          <a:p>
            <a:pPr marL="493776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rgbClr val="FFFF00"/>
                </a:solidFill>
              </a:rPr>
              <a:t>Compile and report today’s baseline public value </a:t>
            </a:r>
            <a:r>
              <a:rPr lang="en-US" sz="2400" dirty="0" smtClean="0"/>
              <a:t>created by the Amateur Radio Service</a:t>
            </a:r>
          </a:p>
          <a:p>
            <a:pPr marL="1280160" lvl="3" indent="-237744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sz="1400" dirty="0" smtClean="0"/>
          </a:p>
          <a:p>
            <a:pPr marL="493776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 smtClean="0"/>
              <a:t>Act strategically to enhance, extend, encourage, and </a:t>
            </a:r>
            <a:r>
              <a:rPr lang="en-US" sz="2400" dirty="0" smtClean="0">
                <a:solidFill>
                  <a:srgbClr val="FFFF00"/>
                </a:solidFill>
              </a:rPr>
              <a:t>expand public value </a:t>
            </a:r>
            <a:r>
              <a:rPr lang="en-US" sz="2400" dirty="0" smtClean="0"/>
              <a:t>per §97.1</a:t>
            </a:r>
          </a:p>
          <a:p>
            <a:pPr marL="1280160" lvl="3" indent="-237744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sz="1400" dirty="0" smtClean="0"/>
          </a:p>
          <a:p>
            <a:pPr marL="493776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rgbClr val="FFFF00"/>
                </a:solidFill>
              </a:rPr>
              <a:t>Report periodic updates </a:t>
            </a:r>
            <a:r>
              <a:rPr lang="en-US" sz="2400" dirty="0" smtClean="0"/>
              <a:t>to FCC, Federal, State and Local Government and the American People</a:t>
            </a:r>
            <a:endParaRPr lang="en-US" sz="2000" dirty="0" smtClean="0"/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en-US" sz="2400" dirty="0" smtClean="0"/>
          </a:p>
        </p:txBody>
      </p:sp>
      <p:pic>
        <p:nvPicPr>
          <p:cNvPr id="28676" name="Picture 2" descr="C:\Users\Arts_XPS\Desktop\21stCentury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304800"/>
            <a:ext cx="24384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Amateur Radio’s Report to America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7924800" cy="2286000"/>
          </a:xfrm>
        </p:spPr>
        <p:txBody>
          <a:bodyPr>
            <a:normAutofit/>
          </a:bodyPr>
          <a:lstStyle/>
          <a:p>
            <a:pPr marL="493776" indent="-45720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400" dirty="0" smtClean="0"/>
              <a:t>The Amateur Radio Service is one of the most </a:t>
            </a:r>
            <a:r>
              <a:rPr lang="en-US" sz="2400" dirty="0" smtClean="0">
                <a:solidFill>
                  <a:srgbClr val="FFFF00"/>
                </a:solidFill>
              </a:rPr>
              <a:t>successful Federal grant programs </a:t>
            </a:r>
            <a:r>
              <a:rPr lang="en-US" sz="2400" dirty="0" smtClean="0"/>
              <a:t>ever</a:t>
            </a:r>
          </a:p>
          <a:p>
            <a:pPr marL="795528" lvl="1" indent="-457200" eaLnBrk="1" fontAlgn="auto" hangingPunct="1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 smtClean="0"/>
              <a:t>Government costs to administer are minimal</a:t>
            </a:r>
          </a:p>
          <a:p>
            <a:pPr marL="795528" lvl="1" indent="-457200" eaLnBrk="1" fontAlgn="auto" hangingPunct="1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 smtClean="0"/>
              <a:t>Current licensees are engaged in volunteer testing of new applicants</a:t>
            </a:r>
          </a:p>
          <a:p>
            <a:pPr marL="795528" lvl="1" indent="-457200" eaLnBrk="1" fontAlgn="auto" hangingPunct="1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 smtClean="0"/>
              <a:t>Current licensees are engaged in monitoring for rules compliance</a:t>
            </a:r>
          </a:p>
        </p:txBody>
      </p:sp>
      <p:pic>
        <p:nvPicPr>
          <p:cNvPr id="29700" name="Picture 2" descr="C:\Users\Arts_XPS\Desktop\21stCentury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304800"/>
            <a:ext cx="24384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7200" y="4191000"/>
            <a:ext cx="7924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493776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lang="en-US" sz="2400" dirty="0" smtClean="0">
                <a:latin typeface="+mn-lt"/>
                <a:cs typeface="+mn-cs"/>
              </a:rPr>
              <a:t>Also we should be able to say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95528" lvl="1" indent="-457200" eaLnBrk="1" fontAlgn="auto" hangingPunct="1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 smtClean="0"/>
              <a:t>The number of licensees is tracked at the county level to assure public value expectations are met</a:t>
            </a:r>
            <a:endParaRPr lang="en-US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Amateur Radio’s Report to America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7924800" cy="914400"/>
          </a:xfrm>
        </p:spPr>
        <p:txBody>
          <a:bodyPr>
            <a:normAutofit/>
          </a:bodyPr>
          <a:lstStyle/>
          <a:p>
            <a:pPr marL="493776" indent="-45720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400" dirty="0" smtClean="0"/>
              <a:t>Who is working to address areas under-served by Amateur Radio?</a:t>
            </a:r>
          </a:p>
        </p:txBody>
      </p:sp>
      <p:pic>
        <p:nvPicPr>
          <p:cNvPr id="29700" name="Picture 2" descr="C:\Users\Arts_XPS\Desktop\21stCentury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304800"/>
            <a:ext cx="24384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C:\Users\Arts_XPS\Desktop\usham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743200"/>
            <a:ext cx="6019800" cy="3746521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676400" y="5867400"/>
            <a:ext cx="10454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</a:rPr>
              <a:t>Source:</a:t>
            </a:r>
          </a:p>
          <a:p>
            <a:r>
              <a:rPr lang="en-US" sz="1400" dirty="0" smtClean="0">
                <a:solidFill>
                  <a:schemeClr val="bg2"/>
                </a:solidFill>
              </a:rPr>
              <a:t>HamCall</a:t>
            </a:r>
            <a:r>
              <a:rPr lang="en-US" sz="1400" baseline="30000" dirty="0" smtClean="0">
                <a:solidFill>
                  <a:schemeClr val="bg2"/>
                </a:solidFill>
              </a:rPr>
              <a:t>TM</a:t>
            </a:r>
            <a:endParaRPr lang="en-US" sz="1400" baseline="300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T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295400"/>
            <a:ext cx="8671560" cy="541972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895600" y="609600"/>
            <a:ext cx="25146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AT&amp;T Gets It!</a:t>
            </a:r>
          </a:p>
        </p:txBody>
      </p:sp>
      <p:pic>
        <p:nvPicPr>
          <p:cNvPr id="4" name="Picture 2" descr="C:\Users\Arts_XPS\Desktop\21stCentury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304800"/>
            <a:ext cx="24384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Amateur Radio’s Report to America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924800" cy="4525963"/>
          </a:xfrm>
        </p:spPr>
        <p:txBody>
          <a:bodyPr>
            <a:normAutofit/>
          </a:bodyPr>
          <a:lstStyle/>
          <a:p>
            <a:pPr marL="493776" indent="-45720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400" dirty="0" smtClean="0"/>
              <a:t>Through a network of trained and motivated volunteer radio communicators, the Amateur Radio Service </a:t>
            </a:r>
            <a:r>
              <a:rPr lang="en-US" sz="2400" dirty="0" smtClean="0">
                <a:solidFill>
                  <a:srgbClr val="FFFF00"/>
                </a:solidFill>
              </a:rPr>
              <a:t>saves lives and protects property </a:t>
            </a:r>
            <a:r>
              <a:rPr lang="en-US" sz="2400" dirty="0" smtClean="0"/>
              <a:t>across America</a:t>
            </a:r>
          </a:p>
          <a:p>
            <a:pPr marL="795528" lvl="1" indent="-457200" eaLnBrk="1" fontAlgn="auto" hangingPunct="1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 smtClean="0"/>
              <a:t>MOAs are in place with major relief agencies</a:t>
            </a:r>
          </a:p>
          <a:p>
            <a:pPr marL="795528" lvl="1" indent="-457200" eaLnBrk="1" fontAlgn="auto" hangingPunct="1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 smtClean="0"/>
              <a:t>Map of emergency/disaster services</a:t>
            </a:r>
          </a:p>
          <a:p>
            <a:pPr marL="795528" lvl="1" indent="-457200" eaLnBrk="1" fontAlgn="auto" hangingPunct="1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 smtClean="0"/>
              <a:t>Statistics of reduction in human suffering and property damage</a:t>
            </a:r>
          </a:p>
          <a:p>
            <a:pPr marL="795528" lvl="1" indent="-457200" eaLnBrk="1" fontAlgn="auto" hangingPunct="1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 smtClean="0"/>
              <a:t>Positioned to assist during brownout, wildfires, super-storms and other severe weather events tied to global warming</a:t>
            </a:r>
            <a:endParaRPr lang="en-US" sz="1400" dirty="0" smtClean="0"/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en-US" sz="2400" dirty="0" smtClean="0"/>
          </a:p>
        </p:txBody>
      </p:sp>
      <p:pic>
        <p:nvPicPr>
          <p:cNvPr id="30724" name="Picture 2" descr="C:\Users\Arts_XPS\Desktop\21stCentury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304800"/>
            <a:ext cx="24384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Amateur Radio’s Report to America</a:t>
            </a:r>
          </a:p>
        </p:txBody>
      </p:sp>
      <p:pic>
        <p:nvPicPr>
          <p:cNvPr id="31747" name="Picture 2" descr="C:\Users\Arts_XPS\Desktop\21stCentury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304800"/>
            <a:ext cx="24384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2" descr="C:\Users\Arts_XPS\Desktop\RedCrossMa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371600"/>
            <a:ext cx="8627203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Users\Arts_XPS\Desktop\hamrad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7600" y="1066800"/>
            <a:ext cx="1578620" cy="11287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Amateur Radio’s Report to America</a:t>
            </a:r>
          </a:p>
        </p:txBody>
      </p:sp>
      <p:pic>
        <p:nvPicPr>
          <p:cNvPr id="32771" name="Picture 2" descr="C:\Users\Arts_XPS\Desktop\21stCentury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304800"/>
            <a:ext cx="24384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2" descr="C:\Users\Arts_XPS\Desktop\CAP-2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295400"/>
            <a:ext cx="5708650" cy="5339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TextBox 5"/>
          <p:cNvSpPr txBox="1">
            <a:spLocks noChangeArrowheads="1"/>
          </p:cNvSpPr>
          <p:nvPr/>
        </p:nvSpPr>
        <p:spPr bwMode="auto">
          <a:xfrm>
            <a:off x="7162800" y="5791200"/>
            <a:ext cx="17489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/>
              <a:t>Source:</a:t>
            </a:r>
          </a:p>
          <a:p>
            <a:r>
              <a:rPr lang="en-US" sz="1400" dirty="0" smtClean="0"/>
              <a:t>Civil </a:t>
            </a:r>
            <a:r>
              <a:rPr lang="en-US" sz="1400" dirty="0"/>
              <a:t>Air Patrol 2006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Amateur Radio’s Report to America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924800" cy="4525963"/>
          </a:xfrm>
        </p:spPr>
        <p:txBody>
          <a:bodyPr/>
          <a:lstStyle/>
          <a:p>
            <a:pPr marL="493713" indent="-457200" eaLnBrk="1" hangingPunct="1"/>
            <a:r>
              <a:rPr lang="en-US" sz="2400" dirty="0" smtClean="0"/>
              <a:t>The Amateur Radio Service fulfills its role through </a:t>
            </a:r>
            <a:r>
              <a:rPr lang="en-US" sz="2400" dirty="0" smtClean="0">
                <a:solidFill>
                  <a:srgbClr val="FFFF00"/>
                </a:solidFill>
              </a:rPr>
              <a:t>volunteer effort </a:t>
            </a:r>
            <a:r>
              <a:rPr lang="en-US" sz="2400" dirty="0" smtClean="0"/>
              <a:t>and </a:t>
            </a:r>
            <a:r>
              <a:rPr lang="en-US" sz="2400" dirty="0" smtClean="0">
                <a:solidFill>
                  <a:srgbClr val="FFFF00"/>
                </a:solidFill>
              </a:rPr>
              <a:t>privately-owned equipment  </a:t>
            </a:r>
            <a:r>
              <a:rPr lang="en-US" sz="2400" dirty="0" smtClean="0"/>
              <a:t>linked in </a:t>
            </a:r>
            <a:r>
              <a:rPr lang="en-US" sz="2400" dirty="0" smtClean="0">
                <a:solidFill>
                  <a:srgbClr val="FFFF00"/>
                </a:solidFill>
              </a:rPr>
              <a:t>robust networks</a:t>
            </a:r>
          </a:p>
          <a:p>
            <a:pPr marL="795338" lvl="1" indent="-457200" eaLnBrk="1" hangingPunct="1">
              <a:lnSpc>
                <a:spcPct val="150000"/>
              </a:lnSpc>
              <a:buFont typeface="Franklin Gothic Book"/>
              <a:buAutoNum type="arabicPeriod"/>
            </a:pPr>
            <a:r>
              <a:rPr lang="en-US" sz="1600" dirty="0" smtClean="0"/>
              <a:t>Compilation of volunteer hours and labor cost avoidance to served agencies</a:t>
            </a:r>
          </a:p>
          <a:p>
            <a:pPr marL="795338" lvl="1" indent="-457200" eaLnBrk="1" hangingPunct="1">
              <a:lnSpc>
                <a:spcPct val="150000"/>
              </a:lnSpc>
              <a:buFont typeface="Franklin Gothic Book"/>
              <a:buAutoNum type="arabicPeriod"/>
            </a:pPr>
            <a:r>
              <a:rPr lang="en-US" sz="1600" dirty="0" smtClean="0"/>
              <a:t>Compilation of capital equipment investment by licensees and organizations</a:t>
            </a:r>
          </a:p>
          <a:p>
            <a:pPr marL="795338" lvl="1" indent="-457200" eaLnBrk="1" hangingPunct="1">
              <a:lnSpc>
                <a:spcPct val="150000"/>
              </a:lnSpc>
              <a:buFont typeface="Franklin Gothic Book"/>
              <a:buAutoNum type="arabicPeriod"/>
            </a:pPr>
            <a:r>
              <a:rPr lang="en-US" sz="1600" dirty="0" smtClean="0"/>
              <a:t>Amateur Radio networks are distributed nationwide, free from the constraints and vulnerabilities of commercial  and Internet infrastructure and in many cases the power grid too.</a:t>
            </a:r>
          </a:p>
          <a:p>
            <a:pPr marL="795338" lvl="1" indent="-457200" eaLnBrk="1" hangingPunct="1">
              <a:lnSpc>
                <a:spcPct val="150000"/>
              </a:lnSpc>
              <a:buFont typeface="Franklin Gothic Book"/>
              <a:buAutoNum type="arabicPeriod"/>
            </a:pPr>
            <a:r>
              <a:rPr lang="en-US" sz="1600" dirty="0" smtClean="0"/>
              <a:t>Amateur Radio networks are not susceptible to Denial-of-Service hackers</a:t>
            </a:r>
          </a:p>
        </p:txBody>
      </p:sp>
      <p:pic>
        <p:nvPicPr>
          <p:cNvPr id="33796" name="Picture 2" descr="C:\Users\Arts_XPS\Desktop\21stCentury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304800"/>
            <a:ext cx="24384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ndpa%20Myhre%20Homestead%2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1219200" y="5181600"/>
            <a:ext cx="6705600" cy="1447800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en-US" sz="7200" dirty="0" smtClean="0"/>
              <a:t>160 Acres</a:t>
            </a:r>
          </a:p>
          <a:p>
            <a:pPr eaLnBrk="1" hangingPunct="1">
              <a:buFont typeface="Wingdings 2" pitchFamily="18" charset="2"/>
              <a:buNone/>
            </a:pPr>
            <a:endParaRPr lang="en-US" dirty="0" smtClean="0"/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C:\Users\Arts_XPS\Desktop\SDBenefit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4191000"/>
            <a:ext cx="4225925" cy="239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Amateur Radio’s Report to America</a:t>
            </a:r>
          </a:p>
        </p:txBody>
      </p:sp>
      <p:pic>
        <p:nvPicPr>
          <p:cNvPr id="34820" name="Picture 4" descr="C:\Users\Arts_XPS\Desktop\SDBenefit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371600"/>
            <a:ext cx="472440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2" descr="C:\Users\Arts_XPS\Desktop\21stCentury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304800"/>
            <a:ext cx="24384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TextBox 5"/>
          <p:cNvSpPr txBox="1">
            <a:spLocks noChangeArrowheads="1"/>
          </p:cNvSpPr>
          <p:nvPr/>
        </p:nvSpPr>
        <p:spPr bwMode="auto">
          <a:xfrm>
            <a:off x="381000" y="6096000"/>
            <a:ext cx="3810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/>
              <a:t>Source: Amateur Radio Public Service Benefits to the City of San Diego, Jan 2009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0" y="2895600"/>
            <a:ext cx="1980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Example:</a:t>
            </a:r>
          </a:p>
          <a:p>
            <a:r>
              <a:rPr lang="en-US" dirty="0" smtClean="0"/>
              <a:t>City of San Diego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Amateur Radio’s Report to America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924800" cy="4525963"/>
          </a:xfrm>
        </p:spPr>
        <p:txBody>
          <a:bodyPr/>
          <a:lstStyle/>
          <a:p>
            <a:pPr marL="493713" indent="-457200" eaLnBrk="1" hangingPunct="1"/>
            <a:r>
              <a:rPr lang="en-US" sz="2400" dirty="0" smtClean="0"/>
              <a:t>The Amateur Radio Service </a:t>
            </a:r>
            <a:r>
              <a:rPr lang="en-US" sz="2400" dirty="0" smtClean="0">
                <a:solidFill>
                  <a:srgbClr val="FFFF00"/>
                </a:solidFill>
              </a:rPr>
              <a:t>develops leaders </a:t>
            </a:r>
            <a:r>
              <a:rPr lang="en-US" sz="2400" dirty="0" smtClean="0"/>
              <a:t>for government and the private sector</a:t>
            </a:r>
          </a:p>
          <a:p>
            <a:pPr marL="795338" lvl="1" indent="-457200" eaLnBrk="1" hangingPunct="1">
              <a:lnSpc>
                <a:spcPct val="150000"/>
              </a:lnSpc>
              <a:buFont typeface="Franklin Gothic Book"/>
              <a:buAutoNum type="arabicPeriod"/>
            </a:pPr>
            <a:r>
              <a:rPr lang="en-US" sz="1600" dirty="0" smtClean="0"/>
              <a:t>Listing of “People in High Places” with callsigns</a:t>
            </a:r>
          </a:p>
          <a:p>
            <a:pPr marL="795338" lvl="1" indent="-457200" eaLnBrk="1" hangingPunct="1">
              <a:lnSpc>
                <a:spcPct val="150000"/>
              </a:lnSpc>
              <a:buFont typeface="Franklin Gothic Book"/>
              <a:buAutoNum type="arabicPeriod"/>
            </a:pPr>
            <a:r>
              <a:rPr lang="en-US" sz="1600" dirty="0" smtClean="0"/>
              <a:t>Personal testimony of role of Amateur Radio in career</a:t>
            </a:r>
          </a:p>
        </p:txBody>
      </p:sp>
      <p:pic>
        <p:nvPicPr>
          <p:cNvPr id="35844" name="Picture 2" descr="C:\Users\Arts_XPS\Desktop\21stCentury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304800"/>
            <a:ext cx="24384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Amateur Radio’s Report to America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924800" cy="4525963"/>
          </a:xfrm>
        </p:spPr>
        <p:txBody>
          <a:bodyPr>
            <a:normAutofit fontScale="92500" lnSpcReduction="10000"/>
          </a:bodyPr>
          <a:lstStyle/>
          <a:p>
            <a:pPr marL="493776" indent="-45720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000" dirty="0" smtClean="0"/>
              <a:t>Gordon England  ex-W3AWO</a:t>
            </a:r>
          </a:p>
          <a:p>
            <a:pPr marL="1353312" lvl="3" indent="-45720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1400" dirty="0" smtClean="0"/>
              <a:t>Deputy Secretary of Defense; Former Secretary of the Navy; Defense Exec</a:t>
            </a:r>
          </a:p>
          <a:p>
            <a:pPr marL="493776" indent="-45720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000" dirty="0" smtClean="0"/>
              <a:t>Owen Garriott  W5LFL</a:t>
            </a:r>
          </a:p>
          <a:p>
            <a:pPr marL="1353312" lvl="3" indent="-45720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1400" dirty="0" smtClean="0"/>
              <a:t>NASA  Astronaut – First Radio Amateur to make contacts from space</a:t>
            </a:r>
          </a:p>
          <a:p>
            <a:pPr marL="493776" indent="-45720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000" dirty="0" smtClean="0"/>
              <a:t>Edmund Giambastiani  N4OC</a:t>
            </a:r>
          </a:p>
          <a:p>
            <a:pPr marL="1353312" lvl="3" indent="-45720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1400" dirty="0" smtClean="0"/>
              <a:t>Vice Chairman, Joint Chiefs of Staff, (Retired0</a:t>
            </a:r>
          </a:p>
          <a:p>
            <a:pPr marL="493776" indent="-45720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000" dirty="0" smtClean="0"/>
              <a:t>Gerald Griffin  K6MD</a:t>
            </a:r>
          </a:p>
          <a:p>
            <a:pPr marL="1353312" lvl="3" indent="-45720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1400" dirty="0" smtClean="0"/>
              <a:t>Brigadier General, Medical Corps, US Army, (Retired)</a:t>
            </a:r>
          </a:p>
          <a:p>
            <a:pPr marL="493776" indent="-45720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000" dirty="0" smtClean="0"/>
              <a:t>J. Scott Redd  K0DQ</a:t>
            </a:r>
          </a:p>
          <a:p>
            <a:pPr marL="1353312" lvl="3" indent="-45720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1400" dirty="0" smtClean="0"/>
              <a:t>Director, National Counterterrorism Center, Commander, US 5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Fleet (Retired)</a:t>
            </a:r>
          </a:p>
          <a:p>
            <a:pPr marL="493776" indent="-45720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000" dirty="0" smtClean="0"/>
              <a:t>Joe Taylor  K1JT</a:t>
            </a:r>
          </a:p>
          <a:p>
            <a:pPr marL="1353312" lvl="3" indent="-45720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1400" dirty="0" smtClean="0"/>
              <a:t>Nobel Prize recipient – Physics</a:t>
            </a:r>
          </a:p>
          <a:p>
            <a:pPr marL="493776" indent="-45720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200" dirty="0" smtClean="0"/>
              <a:t>Tony Tether  K2TGE</a:t>
            </a:r>
          </a:p>
          <a:p>
            <a:pPr marL="1353312" lvl="3" indent="-45720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1400" dirty="0" smtClean="0"/>
              <a:t>Director, DARPA</a:t>
            </a:r>
          </a:p>
          <a:p>
            <a:pPr marL="493776" indent="-45720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200" dirty="0" smtClean="0"/>
              <a:t>Walter Cronkite  KB2GSD</a:t>
            </a:r>
          </a:p>
          <a:p>
            <a:pPr marL="1353312" lvl="3" indent="-45720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1400" dirty="0" smtClean="0"/>
              <a:t>News anchor – “The most trusted man in America”</a:t>
            </a:r>
          </a:p>
        </p:txBody>
      </p:sp>
      <p:pic>
        <p:nvPicPr>
          <p:cNvPr id="36868" name="Picture 2" descr="C:\Users\Arts_XPS\Desktop\21stCentury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304800"/>
            <a:ext cx="24384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 rot="19438733">
            <a:off x="1532073" y="2895600"/>
            <a:ext cx="613501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EXAMPLE</a:t>
            </a:r>
            <a:endParaRPr lang="en-US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Amateur Radio’s Report to America</a:t>
            </a:r>
          </a:p>
        </p:txBody>
      </p:sp>
      <p:pic>
        <p:nvPicPr>
          <p:cNvPr id="35844" name="Picture 2" descr="C:\Users\Arts_XPS\Desktop\21stCentury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304800"/>
            <a:ext cx="24384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493713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Radio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Amateurs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develop valuable technology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that benefits our nation’s economy</a:t>
            </a:r>
          </a:p>
          <a:p>
            <a:pPr marL="795338" marR="0" lvl="1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Franklin Gothic Book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Synopsis of Dayton, CQ and ARRL Technical Awards</a:t>
            </a:r>
          </a:p>
          <a:p>
            <a:pPr marL="795338" marR="0" lvl="1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Franklin Gothic Book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Other developments from our long history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01" name="Picture 13" descr="C:\Users\Arts_XPS\Desktop\ssb-spectru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86200"/>
            <a:ext cx="1924050" cy="1618340"/>
          </a:xfrm>
          <a:prstGeom prst="rect">
            <a:avLst/>
          </a:prstGeom>
          <a:noFill/>
        </p:spPr>
      </p:pic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Amateur Radio’s Report to America</a:t>
            </a:r>
          </a:p>
        </p:txBody>
      </p:sp>
      <p:pic>
        <p:nvPicPr>
          <p:cNvPr id="37892" name="Picture 2" descr="C:\Users\Arts_XPS\Desktop\21stCentury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304800"/>
            <a:ext cx="24384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 descr="C:\Users\Arts_XPS\Desktop\IMG_0121sm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2667000"/>
            <a:ext cx="2438400" cy="1676400"/>
          </a:xfrm>
          <a:prstGeom prst="rect">
            <a:avLst/>
          </a:prstGeom>
          <a:noFill/>
        </p:spPr>
      </p:pic>
      <p:pic>
        <p:nvPicPr>
          <p:cNvPr id="37894" name="Picture 6" descr="C:\Users\Arts_XPS\Desktop\arhab-64_6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</p:spPr>
      </p:pic>
      <p:pic>
        <p:nvPicPr>
          <p:cNvPr id="37896" name="Picture 8" descr="C:\Users\Arts_XPS\Desktop\rn6bn_144_64_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6400" y="4267200"/>
            <a:ext cx="3657600" cy="2590800"/>
          </a:xfrm>
          <a:prstGeom prst="rect">
            <a:avLst/>
          </a:prstGeom>
          <a:noFill/>
        </p:spPr>
      </p:pic>
      <p:pic>
        <p:nvPicPr>
          <p:cNvPr id="37897" name="Picture 9" descr="C:\Users\Arts_XPS\Desktop\IMG_467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91000" y="3886200"/>
            <a:ext cx="2493818" cy="1371600"/>
          </a:xfrm>
          <a:prstGeom prst="rect">
            <a:avLst/>
          </a:prstGeom>
          <a:noFill/>
        </p:spPr>
      </p:pic>
      <p:pic>
        <p:nvPicPr>
          <p:cNvPr id="37898" name="Picture 10" descr="C:\Users\Arts_XPS\Desktop\51SS6vRku-L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03702" y="1752600"/>
            <a:ext cx="1628850" cy="2438400"/>
          </a:xfrm>
          <a:prstGeom prst="rect">
            <a:avLst/>
          </a:prstGeom>
          <a:noFill/>
        </p:spPr>
      </p:pic>
      <p:pic>
        <p:nvPicPr>
          <p:cNvPr id="37900" name="Picture 12" descr="C:\Users\Arts_XPS\Desktop\new-hi-q-family-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05000" y="4038600"/>
            <a:ext cx="2599696" cy="1905000"/>
          </a:xfrm>
          <a:prstGeom prst="rect">
            <a:avLst/>
          </a:prstGeom>
          <a:noFill/>
        </p:spPr>
      </p:pic>
      <p:pic>
        <p:nvPicPr>
          <p:cNvPr id="37902" name="Picture 14" descr="C:\Users\Arts_XPS\Desktop\JT65-Map-large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76400" y="5476875"/>
            <a:ext cx="2464568" cy="1381125"/>
          </a:xfrm>
          <a:prstGeom prst="rect">
            <a:avLst/>
          </a:prstGeom>
          <a:noFill/>
        </p:spPr>
      </p:pic>
      <p:pic>
        <p:nvPicPr>
          <p:cNvPr id="37903" name="Picture 15" descr="C:\Users\Arts_XPS\Desktop\cubesat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58000" y="1269274"/>
            <a:ext cx="2286000" cy="1397726"/>
          </a:xfrm>
          <a:prstGeom prst="rect">
            <a:avLst/>
          </a:prstGeom>
          <a:noFill/>
        </p:spPr>
      </p:pic>
      <p:pic>
        <p:nvPicPr>
          <p:cNvPr id="37899" name="Picture 11" descr="C:\Users\Arts_XPS\Desktop\ax.25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114800" y="5253038"/>
            <a:ext cx="2139949" cy="1604962"/>
          </a:xfrm>
          <a:prstGeom prst="rect">
            <a:avLst/>
          </a:prstGeom>
          <a:noFill/>
        </p:spPr>
      </p:pic>
      <p:pic>
        <p:nvPicPr>
          <p:cNvPr id="37895" name="Picture 7" descr="C:\Users\Arts_XPS\Desktop\Recto%20QSL%20ARiss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1828800"/>
            <a:ext cx="3429000" cy="2222461"/>
          </a:xfrm>
          <a:prstGeom prst="rect">
            <a:avLst/>
          </a:prstGeom>
          <a:noFill/>
        </p:spPr>
      </p:pic>
      <p:pic>
        <p:nvPicPr>
          <p:cNvPr id="37904" name="Picture 16" descr="C:\Users\Arts_XPS\Desktop\QEX_7_11_Cover.gif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029200" y="1447800"/>
            <a:ext cx="1832074" cy="24217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Amateur Radio’s Report to America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924800" cy="4525963"/>
          </a:xfrm>
        </p:spPr>
        <p:txBody>
          <a:bodyPr/>
          <a:lstStyle/>
          <a:p>
            <a:pPr marL="493713" indent="-457200" eaLnBrk="1" hangingPunct="1"/>
            <a:r>
              <a:rPr lang="en-US" sz="2400" dirty="0" smtClean="0"/>
              <a:t>Radio Amateurs extension of </a:t>
            </a:r>
            <a:r>
              <a:rPr lang="en-US" sz="2400" dirty="0" smtClean="0">
                <a:solidFill>
                  <a:srgbClr val="FFFF00"/>
                </a:solidFill>
              </a:rPr>
              <a:t>international goodwill </a:t>
            </a:r>
            <a:r>
              <a:rPr lang="en-US" sz="2400" dirty="0" smtClean="0"/>
              <a:t>is  unmatched at the person-to-person level</a:t>
            </a:r>
          </a:p>
          <a:p>
            <a:pPr marL="795338" lvl="1" indent="-457200" eaLnBrk="1" hangingPunct="1">
              <a:lnSpc>
                <a:spcPct val="150000"/>
              </a:lnSpc>
              <a:buFont typeface="Franklin Gothic Book"/>
              <a:buAutoNum type="arabicPeriod"/>
            </a:pPr>
            <a:r>
              <a:rPr lang="en-US" sz="1600" dirty="0" smtClean="0"/>
              <a:t>Every Radio Amateur in the world shares common interests and experiences  that transcend cultural differences</a:t>
            </a:r>
          </a:p>
          <a:p>
            <a:pPr marL="795338" lvl="1" indent="-457200" eaLnBrk="1" hangingPunct="1">
              <a:lnSpc>
                <a:spcPct val="150000"/>
              </a:lnSpc>
              <a:buFont typeface="Franklin Gothic Book"/>
              <a:buAutoNum type="arabicPeriod"/>
            </a:pPr>
            <a:r>
              <a:rPr lang="en-US" sz="1600" dirty="0" smtClean="0"/>
              <a:t>Compile the number of international QSOs from LOTW, QSL Bureaus, DXpedition and DX contest logs</a:t>
            </a:r>
          </a:p>
          <a:p>
            <a:pPr marL="795338" lvl="1" indent="-457200" eaLnBrk="1" hangingPunct="1">
              <a:lnSpc>
                <a:spcPct val="150000"/>
              </a:lnSpc>
              <a:buFont typeface="Franklin Gothic Book"/>
              <a:buAutoNum type="arabicPeriod"/>
            </a:pPr>
            <a:r>
              <a:rPr lang="en-US" sz="1600" dirty="0" smtClean="0"/>
              <a:t>List the UN countries having Amateur Radio activity during the reporting period</a:t>
            </a:r>
          </a:p>
          <a:p>
            <a:pPr marL="795338" lvl="1" indent="-457200" eaLnBrk="1" hangingPunct="1">
              <a:lnSpc>
                <a:spcPct val="150000"/>
              </a:lnSpc>
              <a:buFont typeface="Franklin Gothic Book"/>
              <a:buAutoNum type="arabicPeriod"/>
            </a:pPr>
            <a:r>
              <a:rPr lang="en-US" sz="1600" dirty="0" smtClean="0"/>
              <a:t>Highlight radio sport including WRTC and ARDF</a:t>
            </a:r>
          </a:p>
        </p:txBody>
      </p:sp>
      <p:pic>
        <p:nvPicPr>
          <p:cNvPr id="38916" name="Picture 2" descr="C:\Users\Arts_XPS\Desktop\21stCentury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304800"/>
            <a:ext cx="24384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Arts_XPS\Desktop\545737main_Doug_Wheelock_sm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14600"/>
            <a:ext cx="1905000" cy="2857500"/>
          </a:xfrm>
          <a:prstGeom prst="rect">
            <a:avLst/>
          </a:prstGeom>
          <a:noFill/>
        </p:spPr>
      </p:pic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Amateur Radio’s Report to America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7924800" cy="990600"/>
          </a:xfrm>
        </p:spPr>
        <p:txBody>
          <a:bodyPr/>
          <a:lstStyle/>
          <a:p>
            <a:pPr marL="493713" indent="-457200" eaLnBrk="1" hangingPunct="1"/>
            <a:r>
              <a:rPr lang="en-US" sz="2400" dirty="0" smtClean="0"/>
              <a:t>Radio Amateurs extension of international goodwill is  unmatched at the person-to-person level</a:t>
            </a:r>
          </a:p>
        </p:txBody>
      </p:sp>
      <p:pic>
        <p:nvPicPr>
          <p:cNvPr id="38916" name="Picture 2" descr="C:\Users\Arts_XPS\Desktop\21stCentury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304800"/>
            <a:ext cx="24384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Arts_XPS\Desktop\1024px-WRTC_2002_Champion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2819400"/>
            <a:ext cx="2819400" cy="2114550"/>
          </a:xfrm>
          <a:prstGeom prst="rect">
            <a:avLst/>
          </a:prstGeom>
          <a:noFill/>
        </p:spPr>
      </p:pic>
      <p:pic>
        <p:nvPicPr>
          <p:cNvPr id="10" name="Picture 5" descr="C:\Users\Arts_XPS\Desktop\Friedrichshafen-11-1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4914900"/>
            <a:ext cx="2590800" cy="1943100"/>
          </a:xfrm>
          <a:prstGeom prst="rect">
            <a:avLst/>
          </a:prstGeom>
          <a:noFill/>
        </p:spPr>
      </p:pic>
      <p:pic>
        <p:nvPicPr>
          <p:cNvPr id="4102" name="Picture 6" descr="C:\Users\Arts_XPS\Desktop\PR200803_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2743200"/>
            <a:ext cx="2950076" cy="2311400"/>
          </a:xfrm>
          <a:prstGeom prst="rect">
            <a:avLst/>
          </a:prstGeom>
          <a:noFill/>
        </p:spPr>
      </p:pic>
      <p:pic>
        <p:nvPicPr>
          <p:cNvPr id="4103" name="Picture 7" descr="C:\Users\Arts_XPS\Desktop\3y0x80m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57600" y="5029200"/>
            <a:ext cx="2924269" cy="1828800"/>
          </a:xfrm>
          <a:prstGeom prst="rect">
            <a:avLst/>
          </a:prstGeom>
          <a:noFill/>
        </p:spPr>
      </p:pic>
      <p:pic>
        <p:nvPicPr>
          <p:cNvPr id="4101" name="Picture 5" descr="C:\Users\Arts_XPS\Desktop\senshu-shug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050916"/>
            <a:ext cx="3657600" cy="1807086"/>
          </a:xfrm>
          <a:prstGeom prst="rect">
            <a:avLst/>
          </a:prstGeom>
          <a:noFill/>
        </p:spPr>
      </p:pic>
      <p:grpSp>
        <p:nvGrpSpPr>
          <p:cNvPr id="9" name="Group 8"/>
          <p:cNvGrpSpPr/>
          <p:nvPr/>
        </p:nvGrpSpPr>
        <p:grpSpPr>
          <a:xfrm>
            <a:off x="1828800" y="3429000"/>
            <a:ext cx="1873187" cy="1657350"/>
            <a:chOff x="1752600" y="2971800"/>
            <a:chExt cx="1796987" cy="1657350"/>
          </a:xfrm>
        </p:grpSpPr>
        <p:pic>
          <p:nvPicPr>
            <p:cNvPr id="7" name="Picture 15" descr="C:\Users\Arts_XPS\Desktop\HamRadio21stCentury\Images\imagesCAGU4AV5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52600" y="2971800"/>
              <a:ext cx="1600200" cy="1657350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 rot="19973045">
              <a:off x="1827239" y="3381316"/>
              <a:ext cx="172234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Logbook of The World</a:t>
              </a:r>
            </a:p>
            <a:p>
              <a:r>
                <a:rPr lang="en-US" sz="1600" b="1" dirty="0" smtClean="0"/>
                <a:t> Reaches 500 Million QSOs</a:t>
              </a:r>
              <a:endParaRPr lang="en-US" sz="1600" b="1" dirty="0"/>
            </a:p>
          </p:txBody>
        </p:sp>
      </p:grpSp>
      <p:pic>
        <p:nvPicPr>
          <p:cNvPr id="4105" name="Picture 9" descr="C:\Users\Arts_XPS\Desktop\2011HST_logo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05000" y="2514600"/>
            <a:ext cx="990600" cy="986840"/>
          </a:xfrm>
          <a:prstGeom prst="rect">
            <a:avLst/>
          </a:prstGeom>
          <a:noFill/>
        </p:spPr>
      </p:pic>
      <p:pic>
        <p:nvPicPr>
          <p:cNvPr id="4106" name="Picture 10" descr="C:\Users\Arts_XPS\Desktop\136449794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95600" y="2514600"/>
            <a:ext cx="609600" cy="10950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Amateur Radio’s Report to America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924800" cy="4525963"/>
          </a:xfrm>
        </p:spPr>
        <p:txBody>
          <a:bodyPr/>
          <a:lstStyle/>
          <a:p>
            <a:pPr marL="493713" indent="-457200" eaLnBrk="1" hangingPunct="1"/>
            <a:r>
              <a:rPr lang="en-US" sz="2400" dirty="0" smtClean="0">
                <a:solidFill>
                  <a:srgbClr val="FFFF00"/>
                </a:solidFill>
              </a:rPr>
              <a:t>Personal achievement and recreation </a:t>
            </a:r>
            <a:r>
              <a:rPr lang="en-US" sz="2400" dirty="0" smtClean="0"/>
              <a:t>are integral components of the Amateur Radio Service</a:t>
            </a:r>
          </a:p>
          <a:p>
            <a:pPr marL="795338" lvl="1" indent="-457200" eaLnBrk="1" hangingPunct="1">
              <a:lnSpc>
                <a:spcPct val="150000"/>
              </a:lnSpc>
              <a:buFont typeface="Franklin Gothic Book"/>
              <a:buAutoNum type="arabicPeriod"/>
            </a:pPr>
            <a:r>
              <a:rPr lang="en-US" sz="1600" dirty="0" smtClean="0"/>
              <a:t>Provides the impetus for developing skills, purchasing equipment, building networks and maintaining readiness to meet public service objectives</a:t>
            </a:r>
          </a:p>
          <a:p>
            <a:pPr marL="795338" lvl="1" indent="-457200" eaLnBrk="1" hangingPunct="1">
              <a:lnSpc>
                <a:spcPct val="150000"/>
              </a:lnSpc>
              <a:buFont typeface="Franklin Gothic Book"/>
              <a:buAutoNum type="arabicPeriod"/>
            </a:pPr>
            <a:r>
              <a:rPr lang="en-US" sz="1600" dirty="0" smtClean="0"/>
              <a:t>Amateur Radio is similar to the Civil Air Patrol and Coast Guard Auxiliary, where skilled personnel and privately-owned resources are available to support government and other agencies in time of need</a:t>
            </a:r>
          </a:p>
        </p:txBody>
      </p:sp>
      <p:pic>
        <p:nvPicPr>
          <p:cNvPr id="39940" name="Picture 2" descr="C:\Users\Arts_XPS\Desktop\21stCentury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304800"/>
            <a:ext cx="24384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Amateur Radio’s Report to America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7924800" cy="838199"/>
          </a:xfrm>
        </p:spPr>
        <p:txBody>
          <a:bodyPr/>
          <a:lstStyle/>
          <a:p>
            <a:pPr marL="493713" indent="-457200" eaLnBrk="1" hangingPunct="1"/>
            <a:r>
              <a:rPr lang="en-US" sz="2400" dirty="0" smtClean="0"/>
              <a:t>Personal achievement and recreation are integral components of the Amateur Radio Service</a:t>
            </a:r>
          </a:p>
        </p:txBody>
      </p:sp>
      <p:pic>
        <p:nvPicPr>
          <p:cNvPr id="39940" name="Picture 2" descr="C:\Users\Arts_XPS\Desktop\21stCentury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304800"/>
            <a:ext cx="24384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C:\Users\Arts_XPS\Desktop\IMG_0449%20(Medium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2590800"/>
            <a:ext cx="2514600" cy="1752600"/>
          </a:xfrm>
          <a:prstGeom prst="rect">
            <a:avLst/>
          </a:prstGeom>
          <a:noFill/>
        </p:spPr>
      </p:pic>
      <p:pic>
        <p:nvPicPr>
          <p:cNvPr id="1033" name="Picture 9" descr="C:\Users\Arts_XPS\Desktop\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600" y="3876676"/>
            <a:ext cx="2057400" cy="1457325"/>
          </a:xfrm>
          <a:prstGeom prst="rect">
            <a:avLst/>
          </a:prstGeom>
          <a:noFill/>
        </p:spPr>
      </p:pic>
      <p:pic>
        <p:nvPicPr>
          <p:cNvPr id="1040" name="Picture 16" descr="C:\Users\Arts_XPS\Desktop\610group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993274"/>
            <a:ext cx="2286000" cy="1359802"/>
          </a:xfrm>
          <a:prstGeom prst="rect">
            <a:avLst/>
          </a:prstGeom>
          <a:noFill/>
        </p:spPr>
      </p:pic>
      <p:pic>
        <p:nvPicPr>
          <p:cNvPr id="1030" name="Picture 6" descr="C:\Users\Arts_XPS\Desktop\K2BSA_JOTA_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334000"/>
            <a:ext cx="2305133" cy="1524000"/>
          </a:xfrm>
          <a:prstGeom prst="rect">
            <a:avLst/>
          </a:prstGeom>
          <a:noFill/>
        </p:spPr>
      </p:pic>
      <p:pic>
        <p:nvPicPr>
          <p:cNvPr id="1034" name="Picture 10" descr="C:\Users\Arts_XPS\Desktop\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86400" y="5330951"/>
            <a:ext cx="1219200" cy="1527049"/>
          </a:xfrm>
          <a:prstGeom prst="rect">
            <a:avLst/>
          </a:prstGeom>
          <a:noFill/>
        </p:spPr>
      </p:pic>
      <p:pic>
        <p:nvPicPr>
          <p:cNvPr id="3074" name="Picture 2" descr="C:\Users\Arts_XPS\Desktop\Solar RC plan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590800"/>
            <a:ext cx="2291594" cy="1524000"/>
          </a:xfrm>
          <a:prstGeom prst="rect">
            <a:avLst/>
          </a:prstGeom>
          <a:noFill/>
        </p:spPr>
      </p:pic>
      <p:pic>
        <p:nvPicPr>
          <p:cNvPr id="3075" name="Picture 3" descr="C:\Users\Arts_XPS\Desktop\Frc_fig_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05600" y="5291138"/>
            <a:ext cx="2438400" cy="1566862"/>
          </a:xfrm>
          <a:prstGeom prst="rect">
            <a:avLst/>
          </a:prstGeom>
          <a:noFill/>
        </p:spPr>
      </p:pic>
      <p:pic>
        <p:nvPicPr>
          <p:cNvPr id="1041" name="Picture 17" descr="C:\Users\Arts_XPS\Desktop\220px-HamRadioGirl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15200" y="2514600"/>
            <a:ext cx="1828800" cy="1371600"/>
          </a:xfrm>
          <a:prstGeom prst="rect">
            <a:avLst/>
          </a:prstGeom>
          <a:noFill/>
        </p:spPr>
      </p:pic>
      <p:pic>
        <p:nvPicPr>
          <p:cNvPr id="3078" name="Picture 6" descr="C:\Users\Arts_XPS\Desktop\bike_mobile_01-small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86000" y="4343400"/>
            <a:ext cx="1437746" cy="2514600"/>
          </a:xfrm>
          <a:prstGeom prst="rect">
            <a:avLst/>
          </a:prstGeom>
          <a:noFill/>
        </p:spPr>
      </p:pic>
      <p:pic>
        <p:nvPicPr>
          <p:cNvPr id="3079" name="Picture 7" descr="C:\Users\Arts_XPS\Desktop\kl7jricemobile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657600" y="4155534"/>
            <a:ext cx="1844150" cy="2702467"/>
          </a:xfrm>
          <a:prstGeom prst="rect">
            <a:avLst/>
          </a:prstGeom>
          <a:noFill/>
        </p:spPr>
      </p:pic>
      <p:pic>
        <p:nvPicPr>
          <p:cNvPr id="3080" name="Picture 8" descr="C:\Users\Arts_XPS\Desktop\th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86400" y="4136946"/>
            <a:ext cx="1600200" cy="1221828"/>
          </a:xfrm>
          <a:prstGeom prst="rect">
            <a:avLst/>
          </a:prstGeom>
          <a:noFill/>
        </p:spPr>
      </p:pic>
      <p:pic>
        <p:nvPicPr>
          <p:cNvPr id="3082" name="Picture 10" descr="C:\Users\Arts_XPS\Desktop\64236_405548729530761_1352932282_n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495800" y="2514600"/>
            <a:ext cx="2847975" cy="17294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Amateur Radio’s Report to America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7924800" cy="1981200"/>
          </a:xfrm>
        </p:spPr>
        <p:txBody>
          <a:bodyPr/>
          <a:lstStyle/>
          <a:p>
            <a:pPr marL="493713" indent="-457200" eaLnBrk="1" hangingPunct="1"/>
            <a:r>
              <a:rPr lang="en-US" sz="2400" dirty="0" smtClean="0"/>
              <a:t>The Amateur Radio Service has </a:t>
            </a:r>
            <a:r>
              <a:rPr lang="en-US" sz="2400" dirty="0" smtClean="0">
                <a:solidFill>
                  <a:srgbClr val="FFFF00"/>
                </a:solidFill>
              </a:rPr>
              <a:t>two basic needs </a:t>
            </a:r>
            <a:r>
              <a:rPr lang="en-US" sz="2400" dirty="0" smtClean="0"/>
              <a:t>in order to fulfill and extend its Public purpose per §97.1</a:t>
            </a:r>
          </a:p>
          <a:p>
            <a:pPr marL="795338" lvl="1" indent="-457200" eaLnBrk="1" hangingPunct="1">
              <a:lnSpc>
                <a:spcPct val="150000"/>
              </a:lnSpc>
              <a:buFont typeface="Franklin Gothic Book"/>
              <a:buAutoNum type="arabicPeriod"/>
            </a:pPr>
            <a:r>
              <a:rPr lang="en-US" sz="1600" dirty="0" smtClean="0">
                <a:solidFill>
                  <a:srgbClr val="FFFF00"/>
                </a:solidFill>
              </a:rPr>
              <a:t>Access to frequency bands</a:t>
            </a:r>
          </a:p>
          <a:p>
            <a:pPr marL="1077913" lvl="2" indent="-457200" eaLnBrk="1" hangingPunct="1">
              <a:buNone/>
            </a:pPr>
            <a:r>
              <a:rPr lang="en-US" sz="1400" dirty="0" smtClean="0"/>
              <a:t>	- Spaced across the radio spectrum relatively free from interference</a:t>
            </a:r>
            <a:endParaRPr lang="en-US" sz="800" dirty="0" smtClean="0"/>
          </a:p>
          <a:p>
            <a:pPr marL="795338" lvl="1" indent="-457200" eaLnBrk="1" hangingPunct="1">
              <a:lnSpc>
                <a:spcPct val="150000"/>
              </a:lnSpc>
              <a:buFont typeface="Franklin Gothic Book"/>
              <a:buAutoNum type="arabicPeriod"/>
            </a:pPr>
            <a:r>
              <a:rPr lang="en-US" sz="1600" dirty="0" smtClean="0"/>
              <a:t>A regulatory environment that permits the </a:t>
            </a:r>
            <a:r>
              <a:rPr lang="en-US" sz="1600" dirty="0" smtClean="0">
                <a:solidFill>
                  <a:srgbClr val="FFFF00"/>
                </a:solidFill>
              </a:rPr>
              <a:t>installation of reasonable antennas</a:t>
            </a:r>
          </a:p>
        </p:txBody>
      </p:sp>
      <p:pic>
        <p:nvPicPr>
          <p:cNvPr id="40964" name="Picture 2" descr="C:\Users\Arts_XPS\Desktop\21stCentury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304800"/>
            <a:ext cx="24384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7200" y="3733800"/>
            <a:ext cx="7924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93713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tabLst/>
              <a:defRPr/>
            </a:pPr>
            <a:r>
              <a:rPr lang="en-US" sz="2400" dirty="0" smtClean="0">
                <a:latin typeface="+mn-lt"/>
                <a:cs typeface="+mn-cs"/>
              </a:rPr>
              <a:t>And there are obstructions to be overcome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95338" lvl="1" indent="-457200">
              <a:lnSpc>
                <a:spcPct val="150000"/>
              </a:lnSpc>
              <a:buFont typeface="Franklin Gothic Book"/>
              <a:buAutoNum type="arabicPeriod"/>
            </a:pPr>
            <a:r>
              <a:rPr lang="en-US" sz="1600" dirty="0" smtClean="0"/>
              <a:t>Maintain watch list of </a:t>
            </a:r>
            <a:r>
              <a:rPr lang="en-US" sz="1600" dirty="0" smtClean="0">
                <a:solidFill>
                  <a:srgbClr val="FFFF00"/>
                </a:solidFill>
              </a:rPr>
              <a:t>impacted Amateur Radio frequency bands</a:t>
            </a:r>
          </a:p>
          <a:p>
            <a:pPr marL="795338" lvl="1" indent="-457200" eaLnBrk="1" hangingPunct="1">
              <a:lnSpc>
                <a:spcPct val="150000"/>
              </a:lnSpc>
              <a:buFont typeface="Franklin Gothic Book"/>
              <a:buAutoNum type="arabicPeriod"/>
            </a:pPr>
            <a:r>
              <a:rPr lang="en-US" sz="1600" dirty="0" smtClean="0"/>
              <a:t>Compile statistics on the </a:t>
            </a:r>
            <a:r>
              <a:rPr lang="en-US" sz="1600" dirty="0" smtClean="0">
                <a:solidFill>
                  <a:srgbClr val="FFFF00"/>
                </a:solidFill>
              </a:rPr>
              <a:t>pervasiveness of CC&amp;Rs </a:t>
            </a:r>
            <a:r>
              <a:rPr lang="en-US" sz="1600" dirty="0" smtClean="0"/>
              <a:t>and the impact to the Amateur Radio Service</a:t>
            </a:r>
          </a:p>
          <a:p>
            <a:pPr marL="795338" lvl="1" indent="-457200" eaLnBrk="1" hangingPunct="1">
              <a:lnSpc>
                <a:spcPct val="150000"/>
              </a:lnSpc>
              <a:buFont typeface="Franklin Gothic Book"/>
              <a:buAutoNum type="arabicPeriod"/>
            </a:pPr>
            <a:r>
              <a:rPr lang="en-US" sz="1600" dirty="0" smtClean="0"/>
              <a:t>Maintain watch list of </a:t>
            </a:r>
            <a:r>
              <a:rPr lang="en-US" sz="1600" dirty="0" smtClean="0">
                <a:solidFill>
                  <a:srgbClr val="FFFF00"/>
                </a:solidFill>
              </a:rPr>
              <a:t>communities that either obstruct or choose to be underserved </a:t>
            </a:r>
            <a:r>
              <a:rPr lang="en-US" sz="1600" dirty="0" smtClean="0"/>
              <a:t>by the Amateur Radio Service as a result of local regulations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914400" y="381000"/>
            <a:ext cx="7467600" cy="7620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Land-Grant Act of 1862</a:t>
            </a:r>
          </a:p>
        </p:txBody>
      </p:sp>
      <p:pic>
        <p:nvPicPr>
          <p:cNvPr id="10243" name="Picture 2" descr="C:\Users\Arts_XPS\Desktop\wells-landgrant-18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143000"/>
            <a:ext cx="6858000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3" descr="C:\Users\Arts_XPS\Desktop\header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876800"/>
            <a:ext cx="4953000" cy="18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Amateur Radio’s Report to America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7924800" cy="1981200"/>
          </a:xfrm>
        </p:spPr>
        <p:txBody>
          <a:bodyPr/>
          <a:lstStyle/>
          <a:p>
            <a:pPr marL="493713" indent="-457200" eaLnBrk="1" hangingPunct="1"/>
            <a:r>
              <a:rPr lang="en-US" sz="2400" dirty="0" smtClean="0"/>
              <a:t>The Amateur Radio Service has </a:t>
            </a:r>
            <a:r>
              <a:rPr lang="en-US" sz="2400" dirty="0" smtClean="0">
                <a:solidFill>
                  <a:srgbClr val="FFFF00"/>
                </a:solidFill>
              </a:rPr>
              <a:t>two basic needs </a:t>
            </a:r>
            <a:r>
              <a:rPr lang="en-US" sz="2400" dirty="0" smtClean="0"/>
              <a:t>in order to fulfill and extend its Public purpose per §97.1</a:t>
            </a:r>
          </a:p>
          <a:p>
            <a:pPr marL="795338" lvl="1" indent="-457200" eaLnBrk="1" hangingPunct="1">
              <a:lnSpc>
                <a:spcPct val="150000"/>
              </a:lnSpc>
              <a:buFont typeface="Franklin Gothic Book"/>
              <a:buAutoNum type="arabicPeriod"/>
            </a:pPr>
            <a:r>
              <a:rPr lang="en-US" sz="1600" dirty="0" smtClean="0">
                <a:solidFill>
                  <a:srgbClr val="FFFF00"/>
                </a:solidFill>
              </a:rPr>
              <a:t>Access to frequency bands</a:t>
            </a:r>
          </a:p>
          <a:p>
            <a:pPr marL="1077913" lvl="2" indent="-457200" eaLnBrk="1" hangingPunct="1">
              <a:buNone/>
            </a:pPr>
            <a:r>
              <a:rPr lang="en-US" sz="1400" dirty="0" smtClean="0"/>
              <a:t>	- Spaced across the radio spectrum relatively free from interference</a:t>
            </a:r>
            <a:endParaRPr lang="en-US" sz="800" dirty="0" smtClean="0"/>
          </a:p>
          <a:p>
            <a:pPr marL="795338" lvl="1" indent="-457200" eaLnBrk="1" hangingPunct="1">
              <a:lnSpc>
                <a:spcPct val="150000"/>
              </a:lnSpc>
              <a:buFont typeface="Franklin Gothic Book"/>
              <a:buAutoNum type="arabicPeriod"/>
            </a:pPr>
            <a:r>
              <a:rPr lang="en-US" sz="1600" dirty="0" smtClean="0"/>
              <a:t>A regulatory environment that permits the </a:t>
            </a:r>
            <a:r>
              <a:rPr lang="en-US" sz="1600" dirty="0" smtClean="0">
                <a:solidFill>
                  <a:srgbClr val="FFFF00"/>
                </a:solidFill>
              </a:rPr>
              <a:t>installation of reasonable antennas</a:t>
            </a:r>
          </a:p>
        </p:txBody>
      </p:sp>
      <p:pic>
        <p:nvPicPr>
          <p:cNvPr id="40964" name="Picture 2" descr="C:\Users\Arts_XPS\Desktop\21stCentury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304800"/>
            <a:ext cx="24384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7200" y="3733800"/>
            <a:ext cx="7924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93713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tabLst/>
              <a:defRPr/>
            </a:pPr>
            <a:r>
              <a:rPr lang="en-US" sz="2400" dirty="0" smtClean="0">
                <a:latin typeface="+mn-lt"/>
                <a:cs typeface="+mn-cs"/>
              </a:rPr>
              <a:t>And there are obstructions to be overcome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95338" lvl="1" indent="-457200">
              <a:lnSpc>
                <a:spcPct val="150000"/>
              </a:lnSpc>
              <a:buFont typeface="Franklin Gothic Book"/>
              <a:buAutoNum type="arabicPeriod"/>
            </a:pPr>
            <a:r>
              <a:rPr lang="en-US" sz="1600" dirty="0" smtClean="0"/>
              <a:t>Maintain watch list of </a:t>
            </a:r>
            <a:r>
              <a:rPr lang="en-US" sz="1600" dirty="0" smtClean="0">
                <a:solidFill>
                  <a:srgbClr val="FFFF00"/>
                </a:solidFill>
              </a:rPr>
              <a:t>impacted Amateur Radio frequency bands</a:t>
            </a:r>
          </a:p>
          <a:p>
            <a:pPr marL="795338" lvl="1" indent="-457200" eaLnBrk="1" hangingPunct="1">
              <a:lnSpc>
                <a:spcPct val="150000"/>
              </a:lnSpc>
              <a:buFont typeface="Franklin Gothic Book"/>
              <a:buAutoNum type="arabicPeriod"/>
            </a:pPr>
            <a:r>
              <a:rPr lang="en-US" sz="1600" dirty="0" smtClean="0"/>
              <a:t>Compile statistics on the </a:t>
            </a:r>
            <a:r>
              <a:rPr lang="en-US" sz="1600" dirty="0" smtClean="0">
                <a:solidFill>
                  <a:srgbClr val="FFFF00"/>
                </a:solidFill>
              </a:rPr>
              <a:t>pervasiveness of CC&amp;Rs </a:t>
            </a:r>
            <a:r>
              <a:rPr lang="en-US" sz="1600" dirty="0" smtClean="0"/>
              <a:t>and the impact to the Amateur Radio Service</a:t>
            </a:r>
          </a:p>
          <a:p>
            <a:pPr marL="795338" lvl="1" indent="-457200" eaLnBrk="1" hangingPunct="1">
              <a:lnSpc>
                <a:spcPct val="150000"/>
              </a:lnSpc>
              <a:buFont typeface="Franklin Gothic Book"/>
              <a:buAutoNum type="arabicPeriod"/>
            </a:pPr>
            <a:r>
              <a:rPr lang="en-US" sz="1600" dirty="0" smtClean="0"/>
              <a:t>Maintain watch list of </a:t>
            </a:r>
            <a:r>
              <a:rPr lang="en-US" sz="1600" dirty="0" smtClean="0">
                <a:solidFill>
                  <a:srgbClr val="FFFF00"/>
                </a:solidFill>
              </a:rPr>
              <a:t>communities that either obstruct or choose to be underserved </a:t>
            </a:r>
            <a:r>
              <a:rPr lang="en-US" sz="1600" dirty="0" smtClean="0"/>
              <a:t>by the Amateur Radio Service as a result of local regulations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00" name="Picture 4" descr="C:\Users\Arts_XPS\Desktop\newspap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4038600"/>
            <a:ext cx="1271588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C:\Users\Arts_XPS\Desktop\fondo-blanco-discos-datos-cd-rom_3116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5436736"/>
            <a:ext cx="2438399" cy="1421263"/>
          </a:xfrm>
          <a:prstGeom prst="rect">
            <a:avLst/>
          </a:prstGeom>
          <a:noFill/>
        </p:spPr>
      </p:pic>
      <p:pic>
        <p:nvPicPr>
          <p:cNvPr id="2052" name="Picture 4" descr="C:\Users\Arts_XPS\Desktop\im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532930"/>
            <a:ext cx="1350351" cy="429470"/>
          </a:xfrm>
          <a:prstGeom prst="rect">
            <a:avLst/>
          </a:prstGeom>
          <a:noFill/>
        </p:spPr>
      </p:pic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Amateur Radio’s Report to America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381000" y="1524001"/>
            <a:ext cx="8458200" cy="1981200"/>
          </a:xfrm>
        </p:spPr>
        <p:txBody>
          <a:bodyPr/>
          <a:lstStyle/>
          <a:p>
            <a:pPr marL="493713" indent="-457200" eaLnBrk="1" hangingPunct="1"/>
            <a:r>
              <a:rPr lang="en-US" sz="2400" dirty="0" smtClean="0"/>
              <a:t>The Report must be produced in as many different formats and media as practicable</a:t>
            </a:r>
          </a:p>
          <a:p>
            <a:pPr marL="1352550" lvl="3" indent="-457200" eaLnBrk="1" hangingPunct="1"/>
            <a:endParaRPr lang="en-US" sz="1400" dirty="0" smtClean="0"/>
          </a:p>
          <a:p>
            <a:pPr marL="493713" indent="-457200" eaLnBrk="1" hangingPunct="1"/>
            <a:r>
              <a:rPr lang="en-US" sz="2400" dirty="0" smtClean="0"/>
              <a:t>The Report must be the object of proactive, widespread dissemination</a:t>
            </a:r>
          </a:p>
        </p:txBody>
      </p:sp>
      <p:pic>
        <p:nvPicPr>
          <p:cNvPr id="41988" name="Picture 2" descr="C:\Users\Arts_XPS\Desktop\21stCentury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304800"/>
            <a:ext cx="24384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3" descr="C:\Users\Arts_XPS\Desktop\imagesCAPGDC0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0" y="4800600"/>
            <a:ext cx="1981200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4" descr="C:\Users\Arts_XPS\Desktop\twitter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7000" y="4648200"/>
            <a:ext cx="26670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5" descr="C:\Users\Arts_XPS\Desktop\imagesCAHC6XFK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40288" y="5334000"/>
            <a:ext cx="189547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3" name="Picture 9" descr="C:\Users\Arts_XPS\Desktop\FCC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71600" y="5481638"/>
            <a:ext cx="2209800" cy="137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4" name="Picture 10" descr="C:\Users\Arts_XPS\Desktop\imagesCATQXZG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43434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5" name="Picture 11" descr="C:\Users\Arts_XPS\Desktop\PSA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72000" y="3962400"/>
            <a:ext cx="1295400" cy="125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6" name="Picture 12" descr="C:\Users\Arts_XPS\Desktop\imagesCAXTL2CV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5715000"/>
            <a:ext cx="14922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7" name="Picture 13" descr="C:\Users\Arts_XPS\Desktop\billboard_main3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15200" y="3619500"/>
            <a:ext cx="18288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9" name="Picture 3" descr="C:\Users\Arts_XPS\Desktop\QRcode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715000" y="4648200"/>
            <a:ext cx="766763" cy="76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2" name="Picture 6" descr="C:\Users\Arts_XPS\Desktop\TheresAnAppForThatHeader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514600" y="3733800"/>
            <a:ext cx="2070100" cy="11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Arts_XPS\Desktop\220px-New60minutes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867400" y="3581400"/>
            <a:ext cx="1397000" cy="1047750"/>
          </a:xfrm>
          <a:prstGeom prst="rect">
            <a:avLst/>
          </a:prstGeom>
          <a:noFill/>
        </p:spPr>
      </p:pic>
      <p:pic>
        <p:nvPicPr>
          <p:cNvPr id="2051" name="Picture 3" descr="C:\Users\Arts_XPS\Desktop\parade_magazine_logo.gif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3657600"/>
            <a:ext cx="2381250" cy="619125"/>
          </a:xfrm>
          <a:prstGeom prst="rect">
            <a:avLst/>
          </a:prstGeom>
          <a:noFill/>
        </p:spPr>
      </p:pic>
      <p:pic>
        <p:nvPicPr>
          <p:cNvPr id="42001" name="Picture 7" descr="C:\Users\Arts_XPS\Desktop\2010AnnualReport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 rot="-1442992">
            <a:off x="3390900" y="4621213"/>
            <a:ext cx="1547813" cy="200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Contact%20logo%20for%20website%20best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124200" y="3352800"/>
            <a:ext cx="1365504" cy="566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Amateur Radio’s Report to America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381000" y="1524001"/>
            <a:ext cx="8458200" cy="1981200"/>
          </a:xfrm>
        </p:spPr>
        <p:txBody>
          <a:bodyPr/>
          <a:lstStyle/>
          <a:p>
            <a:pPr marL="493713" indent="-457200" eaLnBrk="1" hangingPunct="1"/>
            <a:r>
              <a:rPr lang="en-US" sz="2400" dirty="0" smtClean="0"/>
              <a:t>STATUS UPDATE – Motion Adopted Jan 2014</a:t>
            </a:r>
          </a:p>
          <a:p>
            <a:pPr lvl="2"/>
            <a:endParaRPr lang="en-US" sz="1000" dirty="0" smtClean="0"/>
          </a:p>
          <a:p>
            <a:pPr lvl="2"/>
            <a:r>
              <a:rPr lang="en-US" sz="2000" i="1" dirty="0" smtClean="0"/>
              <a:t>ARRL Board of Directors directs staff and the PR Committee to:</a:t>
            </a:r>
          </a:p>
          <a:p>
            <a:pPr lvl="3"/>
            <a:r>
              <a:rPr lang="en-US" sz="1600" i="1" dirty="0" smtClean="0">
                <a:solidFill>
                  <a:srgbClr val="FFFF00"/>
                </a:solidFill>
              </a:rPr>
              <a:t>Prepare </a:t>
            </a:r>
            <a:r>
              <a:rPr lang="en-US" sz="1600" i="1" dirty="0" smtClean="0"/>
              <a:t>a draft of an </a:t>
            </a:r>
            <a:r>
              <a:rPr lang="en-US" sz="1600" i="1" dirty="0" smtClean="0">
                <a:solidFill>
                  <a:srgbClr val="FFFF00"/>
                </a:solidFill>
              </a:rPr>
              <a:t>annual or biennial “Report to America”</a:t>
            </a:r>
            <a:endParaRPr lang="en-US" sz="1600" i="1" dirty="0" smtClean="0"/>
          </a:p>
          <a:p>
            <a:pPr lvl="3"/>
            <a:r>
              <a:rPr lang="en-US" sz="1600" i="1" dirty="0" smtClean="0">
                <a:solidFill>
                  <a:srgbClr val="FFFF00"/>
                </a:solidFill>
              </a:rPr>
              <a:t>Quantifying</a:t>
            </a:r>
            <a:r>
              <a:rPr lang="en-US" sz="1600" i="1" dirty="0" smtClean="0"/>
              <a:t> radio amateurs’ contributions to the public</a:t>
            </a:r>
          </a:p>
          <a:p>
            <a:pPr lvl="3"/>
            <a:r>
              <a:rPr lang="en-US" sz="1600" i="1" dirty="0" smtClean="0"/>
              <a:t>Said draft to be prepared for consideration by </a:t>
            </a:r>
            <a:r>
              <a:rPr lang="en-US" sz="1600" i="1" dirty="0" smtClean="0">
                <a:solidFill>
                  <a:srgbClr val="FFFF00"/>
                </a:solidFill>
              </a:rPr>
              <a:t>the next Board meeting</a:t>
            </a:r>
          </a:p>
          <a:p>
            <a:pPr lvl="3"/>
            <a:r>
              <a:rPr lang="en-US" sz="1600" i="1" dirty="0" smtClean="0"/>
              <a:t>Such document should be </a:t>
            </a:r>
            <a:r>
              <a:rPr lang="en-US" sz="1600" i="1" dirty="0" smtClean="0">
                <a:solidFill>
                  <a:srgbClr val="FFFF00"/>
                </a:solidFill>
              </a:rPr>
              <a:t>appropriate for </a:t>
            </a:r>
            <a:r>
              <a:rPr lang="en-US" sz="1600" i="1" dirty="0" smtClean="0"/>
              <a:t>presentation </a:t>
            </a:r>
            <a:r>
              <a:rPr lang="en-US" sz="1600" i="1" dirty="0" smtClean="0">
                <a:solidFill>
                  <a:srgbClr val="FFFF00"/>
                </a:solidFill>
              </a:rPr>
              <a:t>to legislators and other governmental officials</a:t>
            </a:r>
            <a:r>
              <a:rPr lang="en-US" sz="1600" i="1" dirty="0" smtClean="0"/>
              <a:t>. </a:t>
            </a:r>
          </a:p>
          <a:p>
            <a:pPr lvl="2"/>
            <a:endParaRPr lang="en-US" sz="1400" dirty="0" smtClean="0"/>
          </a:p>
        </p:txBody>
      </p:sp>
      <p:pic>
        <p:nvPicPr>
          <p:cNvPr id="41988" name="Picture 2" descr="C:\Users\Arts_XPS\Desktop\21stCentury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304800"/>
            <a:ext cx="24384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SecondMeeting2012_FrontTab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48400" y="4343400"/>
            <a:ext cx="2406396" cy="197837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14400" y="4953000"/>
            <a:ext cx="43803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 journey of 1000 miles begins</a:t>
            </a:r>
          </a:p>
          <a:p>
            <a:r>
              <a:rPr lang="en-US" sz="2400" dirty="0" smtClean="0"/>
              <a:t>with a single step</a:t>
            </a:r>
          </a:p>
          <a:p>
            <a:r>
              <a:rPr lang="en-US" sz="2400" dirty="0" smtClean="0"/>
              <a:t>                                    </a:t>
            </a:r>
            <a:r>
              <a:rPr lang="en-US" sz="2400" i="1" dirty="0" smtClean="0"/>
              <a:t>-Lao-tzu</a:t>
            </a:r>
            <a:endParaRPr lang="en-US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Amateur Radio’s Report to America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4876800" cy="4525963"/>
          </a:xfrm>
        </p:spPr>
        <p:txBody>
          <a:bodyPr>
            <a:normAutofit lnSpcReduction="10000"/>
          </a:bodyPr>
          <a:lstStyle/>
          <a:p>
            <a:pPr marL="493776" indent="-45720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400" dirty="0" smtClean="0"/>
              <a:t>Individual Licensees</a:t>
            </a:r>
          </a:p>
          <a:p>
            <a:pPr marL="1078992" lvl="2" indent="-457200" eaLnBrk="1" fontAlgn="auto" hangingPunct="1">
              <a:spcAft>
                <a:spcPts val="0"/>
              </a:spcAft>
              <a:buFont typeface="Arial"/>
              <a:buChar char="○"/>
              <a:defRPr/>
            </a:pPr>
            <a:r>
              <a:rPr lang="en-US" sz="1800" dirty="0" smtClean="0"/>
              <a:t>Maintain basic preparedness</a:t>
            </a:r>
          </a:p>
          <a:p>
            <a:pPr marL="1078992" lvl="2" indent="-457200" eaLnBrk="1" fontAlgn="auto" hangingPunct="1">
              <a:spcAft>
                <a:spcPts val="0"/>
              </a:spcAft>
              <a:buFont typeface="Arial"/>
              <a:buChar char="○"/>
              <a:defRPr/>
            </a:pPr>
            <a:r>
              <a:rPr lang="en-US" sz="1800" dirty="0" smtClean="0"/>
              <a:t>Assess public value added</a:t>
            </a:r>
          </a:p>
          <a:p>
            <a:pPr marL="1078992" lvl="2" indent="-457200" eaLnBrk="1" fontAlgn="auto" hangingPunct="1">
              <a:spcAft>
                <a:spcPts val="0"/>
              </a:spcAft>
              <a:buFont typeface="Arial"/>
              <a:buChar char="○"/>
              <a:defRPr/>
            </a:pPr>
            <a:r>
              <a:rPr lang="en-US" sz="1800" dirty="0" smtClean="0"/>
              <a:t>Help paper hams get on the air</a:t>
            </a:r>
          </a:p>
          <a:p>
            <a:pPr marL="1078992" lvl="2" indent="-457200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1800" dirty="0" smtClean="0"/>
              <a:t>Contact ARRL:</a:t>
            </a:r>
          </a:p>
          <a:p>
            <a:pPr marL="1353312" lvl="3" indent="-45720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1400" dirty="0" smtClean="0"/>
              <a:t>Division Director  </a:t>
            </a:r>
            <a:r>
              <a:rPr lang="en-US" sz="1400" dirty="0" smtClean="0">
                <a:hlinkClick r:id="rId2"/>
              </a:rPr>
              <a:t>XXX@arrl.org</a:t>
            </a:r>
            <a:endParaRPr lang="en-US" sz="1400" dirty="0" smtClean="0"/>
          </a:p>
          <a:p>
            <a:pPr marL="1353312" lvl="3" indent="-45720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1400" dirty="0" smtClean="0"/>
              <a:t>Dave Sumner  </a:t>
            </a:r>
            <a:r>
              <a:rPr lang="en-US" sz="1400" dirty="0" smtClean="0">
                <a:hlinkClick r:id="rId3"/>
              </a:rPr>
              <a:t>k1zz@arrl.org</a:t>
            </a:r>
            <a:endParaRPr lang="en-US" sz="1400" dirty="0" smtClean="0"/>
          </a:p>
          <a:p>
            <a:pPr marL="1353312" lvl="3" indent="-45720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1400" dirty="0" smtClean="0"/>
              <a:t>Kay Craigie  </a:t>
            </a:r>
            <a:r>
              <a:rPr lang="en-US" sz="1400" dirty="0" smtClean="0">
                <a:hlinkClick r:id="rId4"/>
              </a:rPr>
              <a:t>n3kn@arrl.org</a:t>
            </a:r>
            <a:endParaRPr lang="en-US" sz="1400" dirty="0" smtClean="0"/>
          </a:p>
          <a:p>
            <a:pPr marL="1078992" lvl="2" indent="-457200" eaLnBrk="1" fontAlgn="auto" hangingPunct="1">
              <a:spcAft>
                <a:spcPts val="0"/>
              </a:spcAft>
              <a:buFont typeface="Arial"/>
              <a:buChar char="○"/>
              <a:defRPr/>
            </a:pPr>
            <a:endParaRPr lang="en-US" sz="1800" dirty="0" smtClean="0"/>
          </a:p>
          <a:p>
            <a:pPr marL="493776" indent="-45720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400" dirty="0" smtClean="0"/>
              <a:t>Radio Clubs</a:t>
            </a:r>
          </a:p>
          <a:p>
            <a:pPr marL="1078992" lvl="2" indent="-457200" eaLnBrk="1" fontAlgn="auto" hangingPunct="1">
              <a:spcAft>
                <a:spcPts val="0"/>
              </a:spcAft>
              <a:buFont typeface="Arial"/>
              <a:buChar char="○"/>
              <a:defRPr/>
            </a:pPr>
            <a:r>
              <a:rPr lang="en-US" sz="1800" dirty="0" smtClean="0"/>
              <a:t>Form a position and contact ARRL</a:t>
            </a:r>
          </a:p>
          <a:p>
            <a:pPr marL="1078992" lvl="2" indent="-457200" eaLnBrk="1" fontAlgn="auto" hangingPunct="1">
              <a:spcAft>
                <a:spcPts val="0"/>
              </a:spcAft>
              <a:buFont typeface="Arial"/>
              <a:buChar char="○"/>
              <a:defRPr/>
            </a:pPr>
            <a:endParaRPr lang="en-US" sz="1800" dirty="0" smtClean="0"/>
          </a:p>
          <a:p>
            <a:pPr marL="493776" indent="-45720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400" dirty="0" smtClean="0"/>
              <a:t>ARRL Donors</a:t>
            </a:r>
          </a:p>
          <a:p>
            <a:pPr marL="1078992" lvl="2" indent="-457200" eaLnBrk="1" fontAlgn="auto" hangingPunct="1">
              <a:spcAft>
                <a:spcPts val="0"/>
              </a:spcAft>
              <a:buFont typeface="Arial"/>
              <a:buChar char="○"/>
              <a:defRPr/>
            </a:pPr>
            <a:r>
              <a:rPr lang="en-US" sz="1800" dirty="0" smtClean="0"/>
              <a:t>Make your wishes known</a:t>
            </a:r>
          </a:p>
          <a:p>
            <a:pPr marL="1078992" lvl="2" indent="-457200" eaLnBrk="1" fontAlgn="auto" hangingPunct="1">
              <a:spcAft>
                <a:spcPts val="0"/>
              </a:spcAft>
              <a:buFont typeface="Arial"/>
              <a:buChar char="○"/>
              <a:defRPr/>
            </a:pPr>
            <a:endParaRPr lang="en-US" sz="1800" dirty="0" smtClean="0"/>
          </a:p>
        </p:txBody>
      </p:sp>
      <p:pic>
        <p:nvPicPr>
          <p:cNvPr id="45060" name="Picture 2" descr="C:\Users\Arts_XPS\Desktop\21stCentury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304800"/>
            <a:ext cx="24384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2" descr="C:\Users\Arts_XPS\Desktop\safe_imag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6400" y="1524000"/>
            <a:ext cx="3524250" cy="516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1676400"/>
            <a:ext cx="5133536" cy="230124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dirty="0" smtClean="0"/>
              <a:t>The noblest motive is the public good</a:t>
            </a:r>
            <a:endParaRPr dirty="0"/>
          </a:p>
        </p:txBody>
      </p:sp>
      <p:sp>
        <p:nvSpPr>
          <p:cNvPr id="46083" name="TextBox 3"/>
          <p:cNvSpPr txBox="1">
            <a:spLocks noChangeArrowheads="1"/>
          </p:cNvSpPr>
          <p:nvPr/>
        </p:nvSpPr>
        <p:spPr bwMode="auto">
          <a:xfrm>
            <a:off x="5410200" y="4343400"/>
            <a:ext cx="26527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Motto - San Diego County Seal</a:t>
            </a:r>
          </a:p>
        </p:txBody>
      </p:sp>
      <p:pic>
        <p:nvPicPr>
          <p:cNvPr id="46084" name="Picture 4" descr="C:\Users\Arts_XPS\Desktop\interrupted-map-projectio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648200"/>
            <a:ext cx="360997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Box 3"/>
          <p:cNvSpPr txBox="1">
            <a:spLocks noChangeArrowheads="1"/>
          </p:cNvSpPr>
          <p:nvPr/>
        </p:nvSpPr>
        <p:spPr bwMode="auto">
          <a:xfrm>
            <a:off x="457200" y="533400"/>
            <a:ext cx="83058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400" dirty="0" smtClean="0"/>
              <a:t>This Program on YouTube:</a:t>
            </a:r>
          </a:p>
          <a:p>
            <a:pPr algn="ctr"/>
            <a:r>
              <a:rPr lang="en-US" sz="2000" dirty="0" smtClean="0"/>
              <a:t> </a:t>
            </a:r>
          </a:p>
          <a:p>
            <a:pPr algn="ctr"/>
            <a:r>
              <a:rPr lang="en-US" sz="4400" dirty="0" smtClean="0">
                <a:solidFill>
                  <a:srgbClr val="FFFF00"/>
                </a:solidFill>
                <a:hlinkClick r:id="rId2"/>
              </a:rPr>
              <a:t>http://youtu.be/xmT1BXyZsy8</a:t>
            </a:r>
            <a:endParaRPr lang="en-US" sz="4400" dirty="0" smtClean="0">
              <a:solidFill>
                <a:srgbClr val="FFFF00"/>
              </a:solidFill>
            </a:endParaRPr>
          </a:p>
        </p:txBody>
      </p:sp>
      <p:pic>
        <p:nvPicPr>
          <p:cNvPr id="46084" name="Picture 4" descr="C:\Users\Arts_XPS\Desktop\interrupted-map-projectio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4648200"/>
            <a:ext cx="360997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33400" y="2819400"/>
            <a:ext cx="83058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400" dirty="0" err="1" smtClean="0"/>
              <a:t>Powerpoint</a:t>
            </a:r>
            <a:r>
              <a:rPr lang="en-US" sz="4400" dirty="0" smtClean="0"/>
              <a:t> Charts</a:t>
            </a:r>
          </a:p>
          <a:p>
            <a:pPr algn="ctr"/>
            <a:r>
              <a:rPr lang="en-US" sz="2000" dirty="0" smtClean="0"/>
              <a:t> </a:t>
            </a:r>
          </a:p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www.w6xd.com/Future/AmateurRadio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7467600" cy="6397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Discussion Item: Progress Reporting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71600" y="1447800"/>
            <a:ext cx="62752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FFFF00"/>
                </a:solidFill>
              </a:rPr>
              <a:t>Membership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smtClean="0"/>
              <a:t>Total Membership, Area Covered, Occupations Profile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FFFF00"/>
                </a:solidFill>
              </a:rPr>
              <a:t>Operating</a:t>
            </a:r>
            <a:r>
              <a:rPr lang="en-US" dirty="0" smtClean="0"/>
              <a:t> Achievements &amp; Activities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smtClean="0"/>
              <a:t>Spectrum Usage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smtClean="0"/>
              <a:t>New Records and Awards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FFFF00"/>
                </a:solidFill>
              </a:rPr>
              <a:t>Technical</a:t>
            </a:r>
            <a:r>
              <a:rPr lang="en-US" dirty="0" smtClean="0"/>
              <a:t> Advancements &amp; Applications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smtClean="0"/>
              <a:t>Experiments, Techniques &amp; Technologies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smtClean="0"/>
              <a:t>Patents &amp; Technical Awards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smtClean="0"/>
              <a:t>Supporting Lab Capabilities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</a:t>
            </a:r>
            <a:r>
              <a:rPr lang="en-US" dirty="0" smtClean="0">
                <a:solidFill>
                  <a:srgbClr val="FFFF00"/>
                </a:solidFill>
              </a:rPr>
              <a:t>Publishing</a:t>
            </a:r>
            <a:r>
              <a:rPr lang="en-US" dirty="0" smtClean="0"/>
              <a:t> Activities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smtClean="0"/>
              <a:t>Web Pages, BLOGs, Papers</a:t>
            </a:r>
            <a:r>
              <a:rPr lang="en-US" dirty="0" smtClean="0"/>
              <a:t>, Articles, </a:t>
            </a:r>
            <a:r>
              <a:rPr lang="en-US" dirty="0" smtClean="0"/>
              <a:t>Books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Conventions &amp; Exhibits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FFFF00"/>
                </a:solidFill>
              </a:rPr>
              <a:t>Public Outreach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smtClean="0"/>
              <a:t>Maker Faire, etc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FFFF00"/>
                </a:solidFill>
              </a:rPr>
              <a:t>Obstructions</a:t>
            </a:r>
            <a:r>
              <a:rPr lang="en-US" dirty="0" smtClean="0"/>
              <a:t> to Mission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smtClean="0"/>
              <a:t>CC&amp;Rs, RFI from Part 15 Devices, etc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9445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Question: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762000" y="1630363"/>
            <a:ext cx="7772400" cy="4525962"/>
          </a:xfrm>
        </p:spPr>
        <p:txBody>
          <a:bodyPr/>
          <a:lstStyle/>
          <a:p>
            <a:pPr eaLnBrk="1" hangingPunct="1"/>
            <a:r>
              <a:rPr lang="en-US" sz="2400" dirty="0" smtClean="0"/>
              <a:t>How many of us have ever applied for and received a US Federal Grant?</a:t>
            </a:r>
            <a:endParaRPr lang="en-US" sz="1800" dirty="0" smtClean="0"/>
          </a:p>
          <a:p>
            <a:pPr lvl="1" eaLnBrk="1" hangingPunct="1"/>
            <a:endParaRPr lang="en-US" sz="2000" dirty="0" smtClean="0"/>
          </a:p>
          <a:p>
            <a:pPr lvl="1" eaLnBrk="1" hangingPunct="1">
              <a:buFont typeface="Wingdings 2" pitchFamily="18" charset="2"/>
              <a:buNone/>
            </a:pPr>
            <a:endParaRPr lang="en-US" sz="2000" dirty="0" smtClean="0"/>
          </a:p>
          <a:p>
            <a:pPr eaLnBrk="1" hangingPunct="1"/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9445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Question: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762000" y="1630363"/>
            <a:ext cx="7696200" cy="1112837"/>
          </a:xfrm>
        </p:spPr>
        <p:txBody>
          <a:bodyPr/>
          <a:lstStyle/>
          <a:p>
            <a:pPr eaLnBrk="1" hangingPunct="1"/>
            <a:r>
              <a:rPr lang="en-US" sz="2400" dirty="0" smtClean="0"/>
              <a:t>How many of us have ever applied for and received a US Federal Grant?</a:t>
            </a:r>
            <a:endParaRPr lang="en-US" sz="1800" dirty="0" smtClean="0"/>
          </a:p>
          <a:p>
            <a:pPr lvl="1" eaLnBrk="1" hangingPunct="1"/>
            <a:endParaRPr lang="en-US" sz="2000" dirty="0" smtClean="0"/>
          </a:p>
          <a:p>
            <a:pPr lvl="1" eaLnBrk="1" hangingPunct="1">
              <a:buFont typeface="Wingdings 2" pitchFamily="18" charset="2"/>
              <a:buNone/>
            </a:pPr>
            <a:endParaRPr lang="en-US" sz="2000" dirty="0" smtClean="0"/>
          </a:p>
          <a:p>
            <a:pPr eaLnBrk="1" hangingPunct="1"/>
            <a:endParaRPr lang="en-US" sz="2000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09600" y="3352800"/>
            <a:ext cx="777240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Answer: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838200" y="4419600"/>
            <a:ext cx="7924800" cy="111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19100" marR="0" lvl="0" indent="-3825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Every FCC Amateur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Radio Licensee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2313" marR="0" lvl="1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2313" marR="0" lvl="1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19100" marR="0" lvl="0" indent="-3825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7467600" cy="6858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Federal Government Grants: No Free Lunch</a:t>
            </a: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907976">
            <a:off x="1385888" y="1573213"/>
            <a:ext cx="3536950" cy="467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181600" y="1524000"/>
            <a:ext cx="3505200" cy="2209800"/>
          </a:xfrm>
          <a:prstGeom prst="rect">
            <a:avLst/>
          </a:prstGeom>
        </p:spPr>
        <p:txBody>
          <a:bodyPr lIns="45720" rIns="45720" anchor="ctr">
            <a:norm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en-US" sz="2400" dirty="0">
                <a:latin typeface="+mj-lt"/>
                <a:ea typeface="+mj-ea"/>
                <a:cs typeface="+mj-cs"/>
              </a:rPr>
              <a:t>A grant is used to transfer a </a:t>
            </a:r>
            <a:r>
              <a:rPr lang="en-US" sz="24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thing of value </a:t>
            </a:r>
            <a:r>
              <a:rPr lang="en-US" sz="2400" dirty="0">
                <a:latin typeface="+mj-lt"/>
                <a:ea typeface="+mj-ea"/>
                <a:cs typeface="+mj-cs"/>
              </a:rPr>
              <a:t>to the </a:t>
            </a:r>
            <a:r>
              <a:rPr lang="en-US" sz="24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recipient</a:t>
            </a:r>
            <a:r>
              <a:rPr lang="en-US" sz="2400" dirty="0">
                <a:latin typeface="+mj-lt"/>
                <a:ea typeface="+mj-ea"/>
                <a:cs typeface="+mj-cs"/>
              </a:rPr>
              <a:t> to carry out a </a:t>
            </a:r>
            <a:r>
              <a:rPr lang="en-US" sz="24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public purpose</a:t>
            </a:r>
          </a:p>
        </p:txBody>
      </p:sp>
      <p:sp>
        <p:nvSpPr>
          <p:cNvPr id="9" name="Oval 8"/>
          <p:cNvSpPr/>
          <p:nvPr/>
        </p:nvSpPr>
        <p:spPr>
          <a:xfrm rot="20807585">
            <a:off x="1787585" y="5041809"/>
            <a:ext cx="823913" cy="4016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270" name="TextBox 5"/>
          <p:cNvSpPr txBox="1">
            <a:spLocks noChangeArrowheads="1"/>
          </p:cNvSpPr>
          <p:nvPr/>
        </p:nvSpPr>
        <p:spPr bwMode="auto">
          <a:xfrm>
            <a:off x="6248400" y="3810000"/>
            <a:ext cx="2743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/>
              <a:t>Source: Principles of Federal</a:t>
            </a:r>
          </a:p>
          <a:p>
            <a:r>
              <a:rPr lang="en-US" sz="1400" dirty="0"/>
              <a:t>Appropriations Law, 3</a:t>
            </a:r>
            <a:r>
              <a:rPr lang="en-US" sz="1400" baseline="30000" dirty="0"/>
              <a:t>rd</a:t>
            </a:r>
            <a:r>
              <a:rPr lang="en-US" sz="1400" dirty="0"/>
              <a:t> Ed.,  V 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9445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Your License Grant in 40 Words or Less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762000" y="1630363"/>
            <a:ext cx="7924800" cy="4525962"/>
          </a:xfrm>
        </p:spPr>
        <p:txBody>
          <a:bodyPr/>
          <a:lstStyle/>
          <a:p>
            <a:pPr eaLnBrk="1" hangingPunct="1"/>
            <a:r>
              <a:rPr lang="en-US" sz="2400" dirty="0" smtClean="0"/>
              <a:t>The </a:t>
            </a:r>
            <a:r>
              <a:rPr lang="en-US" sz="2400" dirty="0" smtClean="0">
                <a:solidFill>
                  <a:srgbClr val="FFFF00"/>
                </a:solidFill>
              </a:rPr>
              <a:t>Recipient</a:t>
            </a:r>
            <a:r>
              <a:rPr lang="en-US" sz="2400" dirty="0" smtClean="0"/>
              <a:t>:</a:t>
            </a:r>
          </a:p>
          <a:p>
            <a:pPr lvl="1" eaLnBrk="1" hangingPunct="1"/>
            <a:r>
              <a:rPr lang="en-US" sz="2000" dirty="0" smtClean="0"/>
              <a:t>You</a:t>
            </a:r>
          </a:p>
          <a:p>
            <a:pPr lvl="1" eaLnBrk="1" hangingPunct="1"/>
            <a:endParaRPr lang="en-US" sz="800" dirty="0" smtClean="0"/>
          </a:p>
          <a:p>
            <a:pPr eaLnBrk="1" hangingPunct="1"/>
            <a:r>
              <a:rPr lang="en-US" sz="2400" dirty="0" smtClean="0"/>
              <a:t>The </a:t>
            </a:r>
            <a:r>
              <a:rPr lang="en-US" sz="2400" dirty="0" smtClean="0">
                <a:solidFill>
                  <a:srgbClr val="FFFF00"/>
                </a:solidFill>
              </a:rPr>
              <a:t>Thing of Value</a:t>
            </a:r>
            <a:r>
              <a:rPr lang="en-US" sz="2400" dirty="0" smtClean="0"/>
              <a:t>:</a:t>
            </a:r>
          </a:p>
          <a:p>
            <a:pPr lvl="1" eaLnBrk="1" hangingPunct="1"/>
            <a:r>
              <a:rPr lang="en-US" sz="2000" dirty="0" smtClean="0"/>
              <a:t>Access to the radio spectrum</a:t>
            </a:r>
          </a:p>
          <a:p>
            <a:pPr lvl="1" eaLnBrk="1" hangingPunct="1">
              <a:buFont typeface="Wingdings 2" pitchFamily="18" charset="2"/>
              <a:buNone/>
            </a:pPr>
            <a:endParaRPr lang="en-US" sz="800" dirty="0" smtClean="0"/>
          </a:p>
          <a:p>
            <a:pPr eaLnBrk="1" hangingPunct="1"/>
            <a:r>
              <a:rPr lang="en-US" sz="2400" dirty="0" smtClean="0"/>
              <a:t>The </a:t>
            </a:r>
            <a:r>
              <a:rPr lang="en-US" sz="2400" dirty="0" smtClean="0">
                <a:solidFill>
                  <a:srgbClr val="FFFF00"/>
                </a:solidFill>
              </a:rPr>
              <a:t>Public Purpose </a:t>
            </a:r>
            <a:r>
              <a:rPr lang="en-US" sz="2400" dirty="0" smtClean="0"/>
              <a:t>(§97.1):</a:t>
            </a:r>
          </a:p>
          <a:p>
            <a:pPr lvl="1" eaLnBrk="1" hangingPunct="1">
              <a:buNone/>
            </a:pPr>
            <a:r>
              <a:rPr lang="en-US" sz="1800" dirty="0" smtClean="0"/>
              <a:t>(a) Enhance public value, particularly emergency communications</a:t>
            </a:r>
          </a:p>
          <a:p>
            <a:pPr lvl="1" eaLnBrk="1" hangingPunct="1">
              <a:buNone/>
            </a:pPr>
            <a:r>
              <a:rPr lang="en-US" sz="1800" dirty="0" smtClean="0"/>
              <a:t>(b) Advance the radio art</a:t>
            </a:r>
          </a:p>
          <a:p>
            <a:pPr lvl="1" eaLnBrk="1" hangingPunct="1">
              <a:buNone/>
            </a:pPr>
            <a:r>
              <a:rPr lang="en-US" sz="1800" dirty="0" smtClean="0"/>
              <a:t>(c) Advance skills in communications and technical areas</a:t>
            </a:r>
          </a:p>
          <a:p>
            <a:pPr lvl="1" eaLnBrk="1" hangingPunct="1">
              <a:buNone/>
            </a:pPr>
            <a:r>
              <a:rPr lang="en-US" sz="1800" dirty="0" smtClean="0"/>
              <a:t>(d) Expand reservoir of trained radio operators, technicians and experts</a:t>
            </a:r>
          </a:p>
          <a:p>
            <a:pPr lvl="1" eaLnBrk="1" hangingPunct="1">
              <a:buNone/>
            </a:pPr>
            <a:r>
              <a:rPr lang="en-US" sz="1800" dirty="0" smtClean="0"/>
              <a:t>(e) Enhance international goodwill</a:t>
            </a:r>
          </a:p>
          <a:p>
            <a:pPr lvl="1" eaLnBrk="1" hangingPunct="1"/>
            <a:endParaRPr lang="en-US" sz="2000" dirty="0" smtClean="0"/>
          </a:p>
          <a:p>
            <a:pPr lvl="1" eaLnBrk="1" hangingPunct="1">
              <a:buFont typeface="Wingdings 2" pitchFamily="18" charset="2"/>
              <a:buNone/>
            </a:pPr>
            <a:endParaRPr lang="en-US" sz="2000" dirty="0" smtClean="0"/>
          </a:p>
          <a:p>
            <a:pPr eaLnBrk="1" hangingPunct="1"/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467600" cy="11430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Fulfilling Our Public Purpose – Case 1</a:t>
            </a:r>
          </a:p>
        </p:txBody>
      </p:sp>
      <p:pic>
        <p:nvPicPr>
          <p:cNvPr id="13315" name="Picture 2" descr="C:\Users\Arts_XPS\Desktop\whatsinyourwall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981200"/>
            <a:ext cx="52578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2622</TotalTime>
  <Words>1845</Words>
  <Application>Microsoft Office PowerPoint</Application>
  <PresentationFormat>On-screen Show (4:3)</PresentationFormat>
  <Paragraphs>282</Paragraphs>
  <Slides>46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Technic</vt:lpstr>
      <vt:lpstr>Amateur Radio in the 21st Century…  mainstream or backwater?</vt:lpstr>
      <vt:lpstr>The Amateur Radio Service</vt:lpstr>
      <vt:lpstr>Slide 3</vt:lpstr>
      <vt:lpstr>Land-Grant Act of 1862</vt:lpstr>
      <vt:lpstr>Question:</vt:lpstr>
      <vt:lpstr>Question:</vt:lpstr>
      <vt:lpstr>Federal Government Grants: No Free Lunch</vt:lpstr>
      <vt:lpstr>Your License Grant in 40 Words or Less</vt:lpstr>
      <vt:lpstr>Fulfilling Our Public Purpose – Case 1</vt:lpstr>
      <vt:lpstr>Fulfilling Our Public Purpose – Case 2</vt:lpstr>
      <vt:lpstr>The Charles Atlas approach to fulfilling our public purpose has its limitations</vt:lpstr>
      <vt:lpstr>Fulfilling Our Public Purpose</vt:lpstr>
      <vt:lpstr>OK, So How Well Is the Amateur Radio Service Doing in Fulfilling its Public Purpose?</vt:lpstr>
      <vt:lpstr>OK, So How Well Is the Amateur Radio Service Doing in Fulfilling its Public Purpose?</vt:lpstr>
      <vt:lpstr>But then, Is Amateur Radio Being Marginalized?</vt:lpstr>
      <vt:lpstr>Is Amateur Radio Being Marginalized?</vt:lpstr>
      <vt:lpstr>Is Amateur Radio Being Marginalized?</vt:lpstr>
      <vt:lpstr>Spectrum “Sharing” is like being Attacked by a Duck No One Bite is Fatal, But in The End You’re On Life Support</vt:lpstr>
      <vt:lpstr>Still Not Convinced?</vt:lpstr>
      <vt:lpstr>Slide 20</vt:lpstr>
      <vt:lpstr>A Paradigm Shift is Long Overdue</vt:lpstr>
      <vt:lpstr>ARRL in the 21st Century</vt:lpstr>
      <vt:lpstr>Amateur Radio’s Report to America</vt:lpstr>
      <vt:lpstr>Amateur Radio’s Report to America</vt:lpstr>
      <vt:lpstr>Slide 25</vt:lpstr>
      <vt:lpstr>Amateur Radio’s Report to America</vt:lpstr>
      <vt:lpstr>Amateur Radio’s Report to America</vt:lpstr>
      <vt:lpstr>Amateur Radio’s Report to America</vt:lpstr>
      <vt:lpstr>Amateur Radio’s Report to America</vt:lpstr>
      <vt:lpstr>Amateur Radio’s Report to America</vt:lpstr>
      <vt:lpstr>Amateur Radio’s Report to America</vt:lpstr>
      <vt:lpstr>Amateur Radio’s Report to America</vt:lpstr>
      <vt:lpstr>Amateur Radio’s Report to America</vt:lpstr>
      <vt:lpstr>Amateur Radio’s Report to America</vt:lpstr>
      <vt:lpstr>Amateur Radio’s Report to America</vt:lpstr>
      <vt:lpstr>Amateur Radio’s Report to America</vt:lpstr>
      <vt:lpstr>Amateur Radio’s Report to America</vt:lpstr>
      <vt:lpstr>Amateur Radio’s Report to America</vt:lpstr>
      <vt:lpstr>Amateur Radio’s Report to America</vt:lpstr>
      <vt:lpstr>Amateur Radio’s Report to America</vt:lpstr>
      <vt:lpstr>Amateur Radio’s Report to America</vt:lpstr>
      <vt:lpstr>Amateur Radio’s Report to America</vt:lpstr>
      <vt:lpstr>Amateur Radio’s Report to America</vt:lpstr>
      <vt:lpstr>The noblest motive is the public good</vt:lpstr>
      <vt:lpstr>Slide 45</vt:lpstr>
      <vt:lpstr>Slide 46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Amateur Radio Do We Take Too Much For Granted?</dc:title>
  <dc:creator>Arts_XPS</dc:creator>
  <cp:lastModifiedBy>Arts_XPS</cp:lastModifiedBy>
  <cp:revision>332</cp:revision>
  <dcterms:created xsi:type="dcterms:W3CDTF">2013-07-06T04:50:53Z</dcterms:created>
  <dcterms:modified xsi:type="dcterms:W3CDTF">2014-04-03T06:55:48Z</dcterms:modified>
</cp:coreProperties>
</file>