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4" r:id="rId2"/>
    <p:sldId id="293" r:id="rId3"/>
    <p:sldId id="257" r:id="rId4"/>
    <p:sldId id="258" r:id="rId5"/>
    <p:sldId id="259" r:id="rId6"/>
    <p:sldId id="261" r:id="rId7"/>
    <p:sldId id="262" r:id="rId8"/>
    <p:sldId id="263" r:id="rId9"/>
    <p:sldId id="264" r:id="rId10"/>
    <p:sldId id="273" r:id="rId11"/>
    <p:sldId id="274" r:id="rId12"/>
    <p:sldId id="295" r:id="rId13"/>
    <p:sldId id="278" r:id="rId14"/>
    <p:sldId id="265" r:id="rId15"/>
    <p:sldId id="266" r:id="rId16"/>
    <p:sldId id="270" r:id="rId17"/>
    <p:sldId id="267" r:id="rId18"/>
    <p:sldId id="268" r:id="rId19"/>
    <p:sldId id="269" r:id="rId20"/>
    <p:sldId id="284" r:id="rId21"/>
    <p:sldId id="285" r:id="rId22"/>
    <p:sldId id="287" r:id="rId23"/>
    <p:sldId id="271" r:id="rId24"/>
    <p:sldId id="272" r:id="rId25"/>
    <p:sldId id="275" r:id="rId26"/>
    <p:sldId id="276" r:id="rId27"/>
    <p:sldId id="279" r:id="rId28"/>
    <p:sldId id="280" r:id="rId29"/>
    <p:sldId id="281" r:id="rId30"/>
    <p:sldId id="282" r:id="rId31"/>
    <p:sldId id="283" r:id="rId32"/>
    <p:sldId id="288" r:id="rId33"/>
    <p:sldId id="290" r:id="rId34"/>
    <p:sldId id="291" r:id="rId35"/>
    <p:sldId id="292" r:id="rId36"/>
    <p:sldId id="296" r:id="rId37"/>
    <p:sldId id="29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4660"/>
  </p:normalViewPr>
  <p:slideViewPr>
    <p:cSldViewPr>
      <p:cViewPr varScale="1">
        <p:scale>
          <a:sx n="82" d="100"/>
          <a:sy n="82" d="100"/>
        </p:scale>
        <p:origin x="-150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69CCDC-7C1B-4439-A2E0-6B26C60FD951}" type="datetimeFigureOut">
              <a:rPr lang="en-US" smtClean="0"/>
              <a:pPr/>
              <a:t>12/6/2018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B1036A-1B96-4673-93A6-DAC1BF77FD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B1036A-1B96-4673-93A6-DAC1BF77FD1C}"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BFE9E3-1A09-4D7B-9084-CCC68633B8C8}"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9E6BB-C417-40B3-8A19-91E075A416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BFE9E3-1A09-4D7B-9084-CCC68633B8C8}"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9E6BB-C417-40B3-8A19-91E075A416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BFE9E3-1A09-4D7B-9084-CCC68633B8C8}"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9E6BB-C417-40B3-8A19-91E075A416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BFE9E3-1A09-4D7B-9084-CCC68633B8C8}"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9E6BB-C417-40B3-8A19-91E075A416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BFE9E3-1A09-4D7B-9084-CCC68633B8C8}" type="datetimeFigureOut">
              <a:rPr lang="en-US" smtClean="0"/>
              <a:pPr/>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9E6BB-C417-40B3-8A19-91E075A416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BFE9E3-1A09-4D7B-9084-CCC68633B8C8}"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9E6BB-C417-40B3-8A19-91E075A416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BFE9E3-1A09-4D7B-9084-CCC68633B8C8}" type="datetimeFigureOut">
              <a:rPr lang="en-US" smtClean="0"/>
              <a:pPr/>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49E6BB-C417-40B3-8A19-91E075A416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BFE9E3-1A09-4D7B-9084-CCC68633B8C8}" type="datetimeFigureOut">
              <a:rPr lang="en-US" smtClean="0"/>
              <a:pPr/>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49E6BB-C417-40B3-8A19-91E075A416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FE9E3-1A09-4D7B-9084-CCC68633B8C8}" type="datetimeFigureOut">
              <a:rPr lang="en-US" smtClean="0"/>
              <a:pPr/>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49E6BB-C417-40B3-8A19-91E075A416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BFE9E3-1A09-4D7B-9084-CCC68633B8C8}"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9E6BB-C417-40B3-8A19-91E075A416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BFE9E3-1A09-4D7B-9084-CCC68633B8C8}" type="datetimeFigureOut">
              <a:rPr lang="en-US" smtClean="0"/>
              <a:pPr/>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9E6BB-C417-40B3-8A19-91E075A416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FE9E3-1A09-4D7B-9084-CCC68633B8C8}" type="datetimeFigureOut">
              <a:rPr lang="en-US" smtClean="0"/>
              <a:pPr/>
              <a:t>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9E6BB-C417-40B3-8A19-91E075A416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WSJT-X   FT8 Mode</a:t>
            </a:r>
            <a:endParaRPr lang="en-US"/>
          </a:p>
        </p:txBody>
      </p:sp>
      <p:pic>
        <p:nvPicPr>
          <p:cNvPr id="5" name="Picture Placeholder 4" descr="ft8.JPG"/>
          <p:cNvPicPr>
            <a:picLocks noGrp="1" noChangeAspect="1"/>
          </p:cNvPicPr>
          <p:nvPr>
            <p:ph type="pic" idx="1"/>
          </p:nvPr>
        </p:nvPicPr>
        <p:blipFill>
          <a:blip r:embed="rId2" cstate="print"/>
          <a:srcRect/>
          <a:stretch>
            <a:fillRect/>
          </a:stretch>
        </p:blipFill>
        <p:spPr/>
      </p:pic>
      <p:sp>
        <p:nvSpPr>
          <p:cNvPr id="4" name="Text Placeholder 3"/>
          <p:cNvSpPr>
            <a:spLocks noGrp="1"/>
          </p:cNvSpPr>
          <p:nvPr>
            <p:ph type="body" sz="half" idx="2"/>
          </p:nvPr>
        </p:nvSpPr>
        <p:spPr/>
        <p:txBody>
          <a:bodyPr/>
          <a:lstStyle/>
          <a:p>
            <a:r>
              <a:rPr lang="en-US" dirty="0" smtClean="0"/>
              <a:t>                           </a:t>
            </a:r>
          </a:p>
          <a:p>
            <a:r>
              <a:rPr lang="en-US" dirty="0" smtClean="0"/>
              <a:t>                                 </a:t>
            </a:r>
            <a:r>
              <a:rPr lang="en-US" sz="2000" dirty="0" smtClean="0"/>
              <a:t>Main Display  and Waterfall</a:t>
            </a:r>
            <a:r>
              <a:rPr lang="en-US" dirty="0" smtClean="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r>
              <a:rPr lang="en-US" dirty="0" smtClean="0"/>
              <a:t/>
            </a:r>
            <a:br>
              <a:rPr lang="en-US" dirty="0" smtClean="0"/>
            </a:br>
            <a:r>
              <a:rPr lang="en-US" dirty="0" smtClean="0"/>
              <a:t>Why using DSP?</a:t>
            </a:r>
            <a:br>
              <a:rPr lang="en-US" dirty="0" smtClean="0"/>
            </a:br>
            <a:r>
              <a:rPr lang="en-US" dirty="0" smtClean="0"/>
              <a:t/>
            </a:r>
            <a:br>
              <a:rPr lang="en-US" dirty="0" smtClean="0"/>
            </a:br>
            <a:r>
              <a:rPr lang="en-US" sz="2800" dirty="0" smtClean="0"/>
              <a:t>One procedure in DSP is the so called FFT, </a:t>
            </a:r>
            <a:br>
              <a:rPr lang="en-US" sz="2800" dirty="0" smtClean="0"/>
            </a:br>
            <a:r>
              <a:rPr lang="en-US" sz="2800" dirty="0" smtClean="0"/>
              <a:t>Fast Fourier Transform.</a:t>
            </a:r>
            <a:br>
              <a:rPr lang="en-US" sz="2800" dirty="0" smtClean="0"/>
            </a:br>
            <a:r>
              <a:rPr lang="en-US" sz="2800" dirty="0" smtClean="0"/>
              <a:t>FFT’s will process analog signals ( amplitude vs. time ) and translates them in amplitude vs. frequency form. </a:t>
            </a:r>
            <a:br>
              <a:rPr lang="en-US" sz="2800" dirty="0" smtClean="0"/>
            </a:br>
            <a:r>
              <a:rPr lang="en-US" sz="2800" dirty="0" smtClean="0"/>
              <a:t/>
            </a:r>
            <a:br>
              <a:rPr lang="en-US" sz="2800" dirty="0" smtClean="0"/>
            </a:br>
            <a:r>
              <a:rPr lang="en-US" sz="2800" dirty="0" smtClean="0"/>
              <a:t>Many newer instrumentation these days, use FFT’s.</a:t>
            </a:r>
            <a:br>
              <a:rPr lang="en-US" sz="2800" dirty="0" smtClean="0"/>
            </a:br>
            <a:r>
              <a:rPr lang="en-US" sz="2800" dirty="0" smtClean="0"/>
              <a:t> Spectrum Analyzers, VNA’s, etc .</a:t>
            </a:r>
            <a:br>
              <a:rPr lang="en-US" sz="2800" dirty="0" smtClean="0"/>
            </a:br>
            <a:r>
              <a:rPr lang="en-US" sz="2800" dirty="0" smtClean="0"/>
              <a:t/>
            </a:r>
            <a:br>
              <a:rPr lang="en-US" sz="2800" dirty="0" smtClean="0"/>
            </a:br>
            <a:r>
              <a:rPr lang="en-US" sz="2800" dirty="0" smtClean="0"/>
              <a:t>Displaying and measuring the amplitude of a signal</a:t>
            </a:r>
            <a:br>
              <a:rPr lang="en-US" sz="2800" dirty="0" smtClean="0"/>
            </a:br>
            <a:r>
              <a:rPr lang="en-US" sz="2800" dirty="0" smtClean="0"/>
              <a:t> vs. its frequency, in its simplest form.</a:t>
            </a:r>
            <a:br>
              <a:rPr lang="en-US" sz="2800" dirty="0" smtClean="0"/>
            </a:br>
            <a:r>
              <a:rPr lang="en-US" sz="2800" dirty="0" smtClean="0"/>
              <a:t> </a:t>
            </a:r>
            <a:br>
              <a:rPr lang="en-US" sz="2800" dirty="0" smtClean="0"/>
            </a:br>
            <a:r>
              <a:rPr lang="en-US" sz="2800" dirty="0" smtClean="0"/>
              <a:t>    </a:t>
            </a:r>
            <a:r>
              <a:rPr lang="en-US" dirty="0" smtClean="0"/>
              <a:t/>
            </a:r>
            <a:br>
              <a:rPr lang="en-US" dirty="0" smtClean="0"/>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2514600"/>
          </a:xfrm>
        </p:spPr>
        <p:txBody>
          <a:bodyPr/>
          <a:lstStyle/>
          <a:p>
            <a:r>
              <a:rPr lang="en-US" dirty="0" smtClean="0"/>
              <a:t>Signal vs. Frequency</a:t>
            </a:r>
            <a:br>
              <a:rPr lang="en-US" dirty="0" smtClean="0"/>
            </a:br>
            <a:r>
              <a:rPr lang="en-US" dirty="0" smtClean="0"/>
              <a:t/>
            </a:r>
            <a:br>
              <a:rPr lang="en-US" dirty="0" smtClean="0"/>
            </a:br>
            <a:endParaRPr lang="en-US" dirty="0"/>
          </a:p>
        </p:txBody>
      </p:sp>
      <p:pic>
        <p:nvPicPr>
          <p:cNvPr id="3" name="Picture 2" descr="spectrum.jpg"/>
          <p:cNvPicPr>
            <a:picLocks noChangeAspect="1"/>
          </p:cNvPicPr>
          <p:nvPr/>
        </p:nvPicPr>
        <p:blipFill>
          <a:blip r:embed="rId2" cstate="print"/>
          <a:stretch>
            <a:fillRect/>
          </a:stretch>
        </p:blipFill>
        <p:spPr>
          <a:xfrm>
            <a:off x="762000" y="1200150"/>
            <a:ext cx="7543800" cy="56578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2288" y="5181600"/>
            <a:ext cx="5486400" cy="1676400"/>
          </a:xfrm>
        </p:spPr>
        <p:txBody>
          <a:bodyPr/>
          <a:lstStyle/>
          <a:p>
            <a:r>
              <a:rPr lang="en-US" dirty="0" smtClean="0"/>
              <a:t>    </a:t>
            </a:r>
            <a:endParaRPr lang="en-US" dirty="0"/>
          </a:p>
        </p:txBody>
      </p:sp>
      <p:pic>
        <p:nvPicPr>
          <p:cNvPr id="9" name="Picture Placeholder 8" descr="pk_in_noise50.jpg"/>
          <p:cNvPicPr>
            <a:picLocks noGrp="1" noChangeAspect="1"/>
          </p:cNvPicPr>
          <p:nvPr>
            <p:ph type="pic" idx="1"/>
          </p:nvPr>
        </p:nvPicPr>
        <p:blipFill>
          <a:blip r:embed="rId2" cstate="print"/>
          <a:srcRect t="166" b="166"/>
          <a:stretch>
            <a:fillRect/>
          </a:stretch>
        </p:blipFill>
        <p:spPr/>
      </p:pic>
      <p:sp>
        <p:nvSpPr>
          <p:cNvPr id="10" name="Text Placeholder 9"/>
          <p:cNvSpPr>
            <a:spLocks noGrp="1"/>
          </p:cNvSpPr>
          <p:nvPr>
            <p:ph type="body" sz="half" idx="2"/>
          </p:nvPr>
        </p:nvSpPr>
        <p:spPr>
          <a:xfrm>
            <a:off x="1792288" y="5367338"/>
            <a:ext cx="5486400" cy="1490662"/>
          </a:xfrm>
        </p:spPr>
        <p:txBody>
          <a:bodyPr>
            <a:normAutofit fontScale="92500" lnSpcReduction="20000"/>
          </a:bodyPr>
          <a:lstStyle/>
          <a:p>
            <a:r>
              <a:rPr lang="en-US" dirty="0" smtClean="0"/>
              <a:t>                  </a:t>
            </a:r>
            <a:r>
              <a:rPr lang="en-US" sz="2400" dirty="0" smtClean="0"/>
              <a:t>Detection of very weak signal </a:t>
            </a:r>
          </a:p>
          <a:p>
            <a:r>
              <a:rPr lang="en-US" sz="2400" dirty="0" smtClean="0"/>
              <a:t>                       In JT8 waterfall</a:t>
            </a:r>
          </a:p>
          <a:p>
            <a:r>
              <a:rPr lang="en-US" sz="2400" smtClean="0"/>
              <a:t>                            at 1900 Hz</a:t>
            </a:r>
            <a:endParaRPr lang="en-US" sz="2400" dirty="0" smtClean="0"/>
          </a:p>
          <a:p>
            <a:r>
              <a:rPr lang="en-US" sz="2400" dirty="0" smtClean="0"/>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a:bodyPr>
          <a:lstStyle/>
          <a:p>
            <a:r>
              <a:rPr lang="en-US" dirty="0" smtClean="0"/>
              <a:t>Signal vs. Frequency (cont.)</a:t>
            </a:r>
            <a:endParaRPr lang="en-US" dirty="0"/>
          </a:p>
        </p:txBody>
      </p:sp>
      <p:pic>
        <p:nvPicPr>
          <p:cNvPr id="3" name="Picture 2" descr="waterfall5.jpg"/>
          <p:cNvPicPr>
            <a:picLocks noChangeAspect="1"/>
          </p:cNvPicPr>
          <p:nvPr/>
        </p:nvPicPr>
        <p:blipFill>
          <a:blip r:embed="rId2" cstate="print"/>
          <a:stretch>
            <a:fillRect/>
          </a:stretch>
        </p:blipFill>
        <p:spPr>
          <a:xfrm>
            <a:off x="990600" y="1295400"/>
            <a:ext cx="7162800" cy="53721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normAutofit/>
          </a:bodyPr>
          <a:lstStyle/>
          <a:p>
            <a:r>
              <a:rPr lang="en-US" dirty="0" smtClean="0"/>
              <a:t/>
            </a:r>
            <a:br>
              <a:rPr lang="en-US" dirty="0" smtClean="0"/>
            </a:br>
            <a:r>
              <a:rPr lang="en-US" dirty="0" smtClean="0"/>
              <a:t>How do I use this?</a:t>
            </a:r>
            <a:br>
              <a:rPr lang="en-US" dirty="0" smtClean="0"/>
            </a:br>
            <a:r>
              <a:rPr lang="en-US" dirty="0" smtClean="0"/>
              <a:t/>
            </a:r>
            <a:br>
              <a:rPr lang="en-US" dirty="0" smtClean="0"/>
            </a:br>
            <a:r>
              <a:rPr lang="en-US" sz="2800" dirty="0" smtClean="0"/>
              <a:t>Connection from radio audio to computer.</a:t>
            </a:r>
            <a:br>
              <a:rPr lang="en-US" sz="2800" dirty="0" smtClean="0"/>
            </a:br>
            <a:r>
              <a:rPr lang="en-US" sz="2800" dirty="0"/>
              <a:t> </a:t>
            </a:r>
            <a:r>
              <a:rPr lang="en-US" sz="2800" dirty="0" smtClean="0"/>
              <a:t> Generated computer Audio drives Transmitter.</a:t>
            </a:r>
            <a:br>
              <a:rPr lang="en-US" sz="2800" dirty="0" smtClean="0"/>
            </a:br>
            <a:r>
              <a:rPr lang="en-US" sz="2800" dirty="0" smtClean="0"/>
              <a:t>Audio from Receiver drives computer processing.</a:t>
            </a:r>
            <a:br>
              <a:rPr lang="en-US" sz="2800" dirty="0" smtClean="0"/>
            </a:br>
            <a:r>
              <a:rPr lang="en-US" sz="2800" dirty="0" smtClean="0"/>
              <a:t>Computer generated T/R signal provides radio T/R switching.</a:t>
            </a:r>
            <a:br>
              <a:rPr lang="en-US" sz="2800" dirty="0" smtClean="0"/>
            </a:br>
            <a:r>
              <a:rPr lang="en-US" sz="2800" dirty="0" smtClean="0"/>
              <a:t>Computer programs to make this possible.</a:t>
            </a:r>
            <a:br>
              <a:rPr lang="en-US" sz="2800"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24400"/>
            <a:ext cx="9144000" cy="104394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and Programs for</a:t>
            </a:r>
            <a:br>
              <a:rPr lang="en-US" dirty="0" smtClean="0"/>
            </a:br>
            <a:r>
              <a:rPr lang="en-US" dirty="0" smtClean="0"/>
              <a:t>WSJT-X.</a:t>
            </a:r>
            <a:r>
              <a:rPr lang="en-US" sz="2800" dirty="0" smtClean="0"/>
              <a:t/>
            </a:r>
            <a:br>
              <a:rPr lang="en-US" sz="2800" dirty="0" smtClean="0"/>
            </a:br>
            <a:r>
              <a:rPr lang="en-US" sz="2800" dirty="0" smtClean="0"/>
              <a:t/>
            </a:r>
            <a:br>
              <a:rPr lang="en-US" sz="2800" dirty="0" smtClean="0"/>
            </a:br>
            <a:r>
              <a:rPr lang="en-US" sz="2800" dirty="0" smtClean="0"/>
              <a:t>Windows XP and higher.</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dirty="0" smtClean="0"/>
              <a:t>Computer and Computer Programs</a:t>
            </a:r>
            <a:r>
              <a:rPr lang="en-US" sz="2800" dirty="0" smtClean="0"/>
              <a:t/>
            </a:r>
            <a:br>
              <a:rPr lang="en-US" sz="2800" dirty="0" smtClean="0"/>
            </a:br>
            <a:r>
              <a:rPr lang="en-US" sz="2800" dirty="0" smtClean="0"/>
              <a:t/>
            </a:r>
            <a:br>
              <a:rPr lang="en-US" sz="2800" dirty="0" smtClean="0"/>
            </a:br>
            <a:r>
              <a:rPr lang="en-US" sz="2800" dirty="0" smtClean="0"/>
              <a:t>Windows XP and later.</a:t>
            </a:r>
            <a:r>
              <a:rPr lang="en-US" sz="2800" dirty="0"/>
              <a:t/>
            </a:r>
            <a:br>
              <a:rPr lang="en-US" sz="2800" dirty="0"/>
            </a:br>
            <a:r>
              <a:rPr lang="en-US" sz="2800" dirty="0" smtClean="0"/>
              <a:t>Linux.</a:t>
            </a:r>
            <a:br>
              <a:rPr lang="en-US" sz="2800" dirty="0" smtClean="0"/>
            </a:br>
            <a:r>
              <a:rPr lang="en-US" sz="2800" dirty="0" smtClean="0"/>
              <a:t>Mac.</a:t>
            </a:r>
            <a:br>
              <a:rPr lang="en-US" sz="2800" dirty="0" smtClean="0"/>
            </a:br>
            <a:r>
              <a:rPr lang="en-US" sz="2800" dirty="0" smtClean="0"/>
              <a:t>Raspberry PI in some modes.</a:t>
            </a:r>
            <a:br>
              <a:rPr lang="en-US" sz="2800" dirty="0" smtClean="0"/>
            </a:br>
            <a:r>
              <a:rPr lang="en-US" sz="2800" dirty="0"/>
              <a:t/>
            </a:r>
            <a:br>
              <a:rPr lang="en-US" sz="2800" dirty="0"/>
            </a:br>
            <a:r>
              <a:rPr lang="en-US" sz="2800" dirty="0" smtClean="0"/>
              <a:t>WSJT is probably the best documented Program in Amateur Radio.</a:t>
            </a:r>
            <a:br>
              <a:rPr lang="en-US" sz="2800" dirty="0" smtClean="0"/>
            </a:br>
            <a:r>
              <a:rPr lang="en-US" sz="2800" dirty="0" smtClean="0"/>
              <a:t>There are user Manuals.</a:t>
            </a:r>
            <a:br>
              <a:rPr lang="en-US" sz="2800" dirty="0" smtClean="0"/>
            </a:br>
            <a:r>
              <a:rPr lang="en-US" sz="2800" dirty="0" smtClean="0"/>
              <a:t>Manuals about the Theory.</a:t>
            </a:r>
            <a:br>
              <a:rPr lang="en-US" sz="2800" dirty="0" smtClean="0"/>
            </a:br>
            <a:r>
              <a:rPr lang="en-US" sz="2800" dirty="0" smtClean="0"/>
              <a:t>Numerous user lists.</a:t>
            </a:r>
            <a:br>
              <a:rPr lang="en-US" sz="2800" dirty="0" smtClean="0"/>
            </a:br>
            <a:r>
              <a:rPr lang="en-US" sz="2800" dirty="0"/>
              <a:t/>
            </a:r>
            <a:br>
              <a:rPr lang="en-US" sz="2800" dirty="0"/>
            </a:br>
            <a:r>
              <a:rPr lang="en-US" sz="2800" dirty="0" smtClean="0"/>
              <a:t>K1JT is the author with help from others.</a:t>
            </a:r>
            <a:br>
              <a:rPr lang="en-US" sz="2800" dirty="0" smtClean="0"/>
            </a:br>
            <a:r>
              <a:rPr lang="en-US" sz="2800" dirty="0"/>
              <a:t/>
            </a:r>
            <a:br>
              <a:rPr lang="en-US" sz="2800" dirty="0"/>
            </a:br>
            <a:r>
              <a:rPr lang="en-US" sz="2800" dirty="0" smtClean="0"/>
              <a:t> https://physics.princeton.edu/pulsar/k1jt/ </a:t>
            </a:r>
            <a:br>
              <a:rPr lang="en-US" sz="2800" dirty="0" smtClean="0"/>
            </a:br>
            <a:r>
              <a:rPr lang="en-US" sz="2800" dirty="0"/>
              <a:t/>
            </a:r>
            <a:br>
              <a:rPr lang="en-US" sz="2800" dirty="0"/>
            </a:br>
            <a:r>
              <a:rPr lang="en-US" sz="2800" dirty="0" smtClean="0"/>
              <a:t>Google “WSJT(-X)” provides info in aspects.</a:t>
            </a:r>
            <a:br>
              <a:rPr lang="en-US" sz="2800"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54562"/>
          </a:xfrm>
        </p:spPr>
        <p:txBody>
          <a:bodyPr/>
          <a:lstStyle/>
          <a:p>
            <a:r>
              <a:rPr lang="en-US" dirty="0" smtClean="0"/>
              <a:t>WSJT-X modes for 10 GHz</a:t>
            </a:r>
            <a:br>
              <a:rPr lang="en-US" dirty="0" smtClean="0"/>
            </a:br>
            <a:r>
              <a:rPr lang="en-US" dirty="0" smtClean="0"/>
              <a:t/>
            </a:r>
            <a:br>
              <a:rPr lang="en-US" dirty="0" smtClean="0"/>
            </a:br>
            <a:r>
              <a:rPr lang="en-US" sz="2800" dirty="0" smtClean="0"/>
              <a:t>WSPR</a:t>
            </a:r>
            <a:br>
              <a:rPr lang="en-US" sz="2800" dirty="0" smtClean="0"/>
            </a:br>
            <a:r>
              <a:rPr lang="en-US" sz="2800" dirty="0" smtClean="0"/>
              <a:t>FT8</a:t>
            </a:r>
            <a:br>
              <a:rPr lang="en-US" sz="2800" dirty="0" smtClean="0"/>
            </a:br>
            <a:r>
              <a:rPr lang="en-US" sz="2800" dirty="0" smtClean="0"/>
              <a:t>JT4</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9144000" cy="9601200"/>
          </a:xfrm>
        </p:spPr>
        <p:txBody>
          <a:bodyPr>
            <a:normAutofit fontScale="90000"/>
          </a:bodyPr>
          <a:lstStyle/>
          <a:p>
            <a:r>
              <a:rPr lang="en-US" dirty="0" smtClean="0"/>
              <a:t>Radio Computer Interfacing.</a:t>
            </a:r>
            <a:br>
              <a:rPr lang="en-US"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dirty="0" smtClean="0"/>
              <a:t>Computer and Radio Interfacing</a:t>
            </a: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Most Transceivers provide dedicated connectors </a:t>
            </a:r>
            <a:br>
              <a:rPr lang="en-US" sz="2800" dirty="0" smtClean="0"/>
            </a:br>
            <a:r>
              <a:rPr lang="en-US" sz="2800" dirty="0" smtClean="0"/>
              <a:t>with for TX and RX audio plus T/R switching.</a:t>
            </a:r>
            <a:r>
              <a:rPr lang="en-US" sz="2800" dirty="0"/>
              <a:t/>
            </a:r>
            <a:br>
              <a:rPr lang="en-US" sz="2800" dirty="0"/>
            </a:br>
            <a:r>
              <a:rPr lang="en-US" sz="2800" dirty="0" smtClean="0"/>
              <a:t>Older Computer carry, in many cases, audio in (MIC) and out connections.</a:t>
            </a:r>
            <a:br>
              <a:rPr lang="en-US" sz="2800" dirty="0" smtClean="0"/>
            </a:br>
            <a:r>
              <a:rPr lang="en-US" sz="2800" dirty="0" smtClean="0"/>
              <a:t>Also RS232 ( com ports ) are often available.</a:t>
            </a:r>
            <a:br>
              <a:rPr lang="en-US" sz="2800" dirty="0" smtClean="0"/>
            </a:br>
            <a:r>
              <a:rPr lang="en-US" sz="2800" dirty="0" smtClean="0"/>
              <a:t/>
            </a:r>
            <a:br>
              <a:rPr lang="en-US" sz="2800" dirty="0" smtClean="0"/>
            </a:br>
            <a:r>
              <a:rPr lang="en-US" sz="2800" dirty="0" smtClean="0"/>
              <a:t>Newer computers and in particular laptops might not have</a:t>
            </a:r>
            <a:br>
              <a:rPr lang="en-US" sz="2800" dirty="0" smtClean="0"/>
            </a:br>
            <a:r>
              <a:rPr lang="en-US" sz="2800" dirty="0" smtClean="0"/>
              <a:t>separate audio.</a:t>
            </a:r>
            <a:br>
              <a:rPr lang="en-US" sz="2800" dirty="0" smtClean="0"/>
            </a:br>
            <a:r>
              <a:rPr lang="en-US" sz="2800" dirty="0"/>
              <a:t/>
            </a:r>
            <a:br>
              <a:rPr lang="en-US" sz="2800" dirty="0"/>
            </a:br>
            <a:r>
              <a:rPr lang="en-US" sz="2800" dirty="0" smtClean="0"/>
              <a:t>WSJT has possibilities to use external sound cards.</a:t>
            </a:r>
            <a:br>
              <a:rPr lang="en-US" sz="2800" dirty="0" smtClean="0"/>
            </a:br>
            <a:r>
              <a:rPr lang="en-US" sz="2800" dirty="0" smtClean="0"/>
              <a:t/>
            </a:r>
            <a:br>
              <a:rPr lang="en-US" sz="2800" dirty="0" smtClean="0"/>
            </a:br>
            <a:r>
              <a:rPr lang="en-US" dirty="0" smtClean="0"/>
              <a:t/>
            </a:r>
            <a:br>
              <a:rPr lang="en-US" dirty="0" smtClean="0"/>
            </a:br>
            <a:r>
              <a:rPr lang="en-US" dirty="0"/>
              <a:t/>
            </a:r>
            <a:br>
              <a:rPr lang="en-US" dirty="0"/>
            </a:br>
            <a:r>
              <a:rPr lang="en-US" dirty="0" smtClean="0"/>
              <a:t/>
            </a:r>
            <a:br>
              <a:rPr lang="en-US" dirty="0" smtClean="0"/>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 Interface</a:t>
            </a:r>
            <a:br>
              <a:rPr lang="en-US" dirty="0" smtClean="0"/>
            </a:br>
            <a:r>
              <a:rPr lang="en-US" sz="2800" dirty="0" smtClean="0"/>
              <a:t>home brew </a:t>
            </a:r>
            <a:endParaRPr lang="en-US" dirty="0"/>
          </a:p>
        </p:txBody>
      </p:sp>
      <p:pic>
        <p:nvPicPr>
          <p:cNvPr id="1026" name="Picture 2" descr="E:\A_a_sbms\interface1.jpg"/>
          <p:cNvPicPr>
            <a:picLocks noGrp="1" noChangeAspect="1" noChangeArrowheads="1"/>
          </p:cNvPicPr>
          <p:nvPr>
            <p:ph idx="1"/>
          </p:nvPr>
        </p:nvPicPr>
        <p:blipFill>
          <a:blip r:embed="rId2" cstate="print"/>
          <a:srcRect/>
          <a:stretch>
            <a:fillRect/>
          </a:stretch>
        </p:blipFill>
        <p:spPr bwMode="auto">
          <a:xfrm>
            <a:off x="1624012" y="2239169"/>
            <a:ext cx="5895975" cy="32480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 Interface</a:t>
            </a:r>
            <a:br>
              <a:rPr lang="en-US" dirty="0" smtClean="0"/>
            </a:br>
            <a:r>
              <a:rPr lang="en-US" sz="2800" dirty="0" smtClean="0"/>
              <a:t>with 1:1 transformers</a:t>
            </a:r>
            <a:endParaRPr lang="en-US" dirty="0"/>
          </a:p>
        </p:txBody>
      </p:sp>
      <p:pic>
        <p:nvPicPr>
          <p:cNvPr id="4" name="Content Placeholder 3" descr="interface_2.gif"/>
          <p:cNvPicPr>
            <a:picLocks noGrp="1" noChangeAspect="1"/>
          </p:cNvPicPr>
          <p:nvPr>
            <p:ph idx="1"/>
          </p:nvPr>
        </p:nvPicPr>
        <p:blipFill>
          <a:blip r:embed="rId2" cstate="print"/>
          <a:stretch>
            <a:fillRect/>
          </a:stretch>
        </p:blipFill>
        <p:spPr>
          <a:xfrm>
            <a:off x="1762125" y="1724819"/>
            <a:ext cx="5619750" cy="42767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685801"/>
            <a:ext cx="9144000" cy="2914650"/>
          </a:xfrm>
        </p:spPr>
        <p:txBody>
          <a:bodyPr/>
          <a:lstStyle/>
          <a:p>
            <a:r>
              <a:rPr lang="en-US" dirty="0" smtClean="0"/>
              <a:t>What is this “WSJT-X” all about and </a:t>
            </a:r>
            <a:br>
              <a:rPr lang="en-US" dirty="0" smtClean="0"/>
            </a:br>
            <a:r>
              <a:rPr lang="en-US" dirty="0" smtClean="0"/>
              <a:t>why talk about it as a Microwave</a:t>
            </a:r>
            <a:br>
              <a:rPr lang="en-US" dirty="0" smtClean="0"/>
            </a:br>
            <a:r>
              <a:rPr lang="en-US" dirty="0" smtClean="0"/>
              <a:t>Radio Amateur </a:t>
            </a:r>
            <a:endParaRPr lang="en-US" dirty="0"/>
          </a:p>
        </p:txBody>
      </p:sp>
      <p:sp>
        <p:nvSpPr>
          <p:cNvPr id="5" name="Subtitle 4"/>
          <p:cNvSpPr>
            <a:spLocks noGrp="1"/>
          </p:cNvSpPr>
          <p:nvPr>
            <p:ph type="subTitle" idx="1"/>
          </p:nvPr>
        </p:nvSpPr>
        <p:spPr>
          <a:xfrm>
            <a:off x="762000" y="3886200"/>
            <a:ext cx="7467600" cy="1752600"/>
          </a:xfrm>
        </p:spPr>
        <p:txBody>
          <a:bodyPr/>
          <a:lstStyle/>
          <a:p>
            <a:r>
              <a:rPr lang="en-US" dirty="0" smtClean="0"/>
              <a:t>Modes of Interest for Microwave 10 GHz</a:t>
            </a:r>
          </a:p>
          <a:p>
            <a:r>
              <a:rPr lang="en-US" dirty="0" smtClean="0"/>
              <a:t>WSPR – FT8 – JT4-x</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Commercial Interfacing Unit</a:t>
            </a:r>
            <a:endParaRPr lang="en-US" dirty="0"/>
          </a:p>
        </p:txBody>
      </p:sp>
      <p:pic>
        <p:nvPicPr>
          <p:cNvPr id="6" name="Content Placeholder 5" descr="signalink.jpg"/>
          <p:cNvPicPr>
            <a:picLocks noGrp="1" noChangeAspect="1"/>
          </p:cNvPicPr>
          <p:nvPr>
            <p:ph idx="1"/>
          </p:nvPr>
        </p:nvPicPr>
        <p:blipFill>
          <a:blip r:embed="rId2" cstate="print"/>
          <a:stretch>
            <a:fillRect/>
          </a:stretch>
        </p:blipFill>
        <p:spPr>
          <a:xfrm>
            <a:off x="2695575" y="2801144"/>
            <a:ext cx="3752850" cy="212407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1752599"/>
          </a:xfrm>
        </p:spPr>
        <p:txBody>
          <a:bodyPr/>
          <a:lstStyle/>
          <a:p>
            <a:r>
              <a:rPr lang="en-US" dirty="0" smtClean="0"/>
              <a:t>WSJT time Syncing</a:t>
            </a:r>
            <a:endParaRPr lang="en-US" dirty="0"/>
          </a:p>
        </p:txBody>
      </p:sp>
      <p:sp>
        <p:nvSpPr>
          <p:cNvPr id="5" name="Subtitle 4"/>
          <p:cNvSpPr>
            <a:spLocks noGrp="1"/>
          </p:cNvSpPr>
          <p:nvPr>
            <p:ph type="subTitle" idx="1"/>
          </p:nvPr>
        </p:nvSpPr>
        <p:spPr>
          <a:xfrm>
            <a:off x="1371600" y="3124200"/>
            <a:ext cx="6400800" cy="2362200"/>
          </a:xfrm>
        </p:spPr>
        <p:txBody>
          <a:bodyPr>
            <a:normAutofit/>
          </a:bodyPr>
          <a:lstStyle/>
          <a:p>
            <a:r>
              <a:rPr lang="en-US" sz="2800" dirty="0" smtClean="0"/>
              <a:t>All WSJT(-x ) Need Time Synchronization</a:t>
            </a:r>
          </a:p>
          <a:p>
            <a:r>
              <a:rPr lang="en-US" sz="2800" dirty="0" smtClean="0"/>
              <a:t>for Receiving and Transmitting.</a:t>
            </a:r>
          </a:p>
          <a:p>
            <a:r>
              <a:rPr lang="en-US" sz="2800" dirty="0" smtClean="0"/>
              <a:t>Via Internet.</a:t>
            </a:r>
          </a:p>
          <a:p>
            <a:r>
              <a:rPr lang="en-US" sz="2800" dirty="0" smtClean="0"/>
              <a:t>GPS.</a:t>
            </a:r>
          </a:p>
          <a:p>
            <a:endParaRPr lang="en-US" sz="28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in the field.</a:t>
            </a:r>
            <a:endParaRPr lang="en-US" dirty="0"/>
          </a:p>
        </p:txBody>
      </p:sp>
      <p:pic>
        <p:nvPicPr>
          <p:cNvPr id="4" name="Content Placeholder 3" descr="GPS_field.jpg"/>
          <p:cNvPicPr>
            <a:picLocks noGrp="1" noChangeAspect="1"/>
          </p:cNvPicPr>
          <p:nvPr>
            <p:ph idx="1"/>
          </p:nvPr>
        </p:nvPicPr>
        <p:blipFill>
          <a:blip r:embed="rId2" cstate="print"/>
          <a:stretch>
            <a:fillRect/>
          </a:stretch>
        </p:blipFill>
        <p:spPr>
          <a:xfrm>
            <a:off x="1071184" y="1600200"/>
            <a:ext cx="7001631" cy="49530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WSJT-X modes for 10 GHz use.</a:t>
            </a:r>
            <a:br>
              <a:rPr lang="en-US" dirty="0" smtClean="0"/>
            </a:br>
            <a:r>
              <a:rPr lang="en-US" dirty="0" smtClean="0"/>
              <a:t/>
            </a:r>
            <a:br>
              <a:rPr lang="en-US" dirty="0" smtClean="0"/>
            </a:br>
            <a:endParaRPr lang="en-US" dirty="0"/>
          </a:p>
        </p:txBody>
      </p:sp>
      <p:sp>
        <p:nvSpPr>
          <p:cNvPr id="5" name="Subtitle 4"/>
          <p:cNvSpPr>
            <a:spLocks noGrp="1"/>
          </p:cNvSpPr>
          <p:nvPr>
            <p:ph type="subTitle" idx="1"/>
          </p:nvPr>
        </p:nvSpPr>
        <p:spPr>
          <a:xfrm>
            <a:off x="1371600" y="3886200"/>
            <a:ext cx="6400800" cy="1752600"/>
          </a:xfrm>
        </p:spPr>
        <p:txBody>
          <a:bodyPr>
            <a:normAutofit/>
          </a:bodyPr>
          <a:lstStyle/>
          <a:p>
            <a:r>
              <a:rPr lang="en-US" sz="2800" dirty="0" smtClean="0"/>
              <a:t>WSPR</a:t>
            </a:r>
          </a:p>
          <a:p>
            <a:r>
              <a:rPr lang="en-US" sz="2800" dirty="0" smtClean="0"/>
              <a:t>FT8</a:t>
            </a:r>
          </a:p>
          <a:p>
            <a:r>
              <a:rPr lang="en-US" sz="2800" dirty="0" smtClean="0"/>
              <a:t>JT4(x)</a:t>
            </a: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WSPR</a:t>
            </a:r>
            <a:endParaRPr lang="en-US" dirty="0"/>
          </a:p>
        </p:txBody>
      </p:sp>
      <p:pic>
        <p:nvPicPr>
          <p:cNvPr id="4" name="Content Placeholder 3" descr="wspr_sbms.jpg"/>
          <p:cNvPicPr>
            <a:picLocks noGrp="1" noChangeAspect="1"/>
          </p:cNvPicPr>
          <p:nvPr>
            <p:ph idx="1"/>
          </p:nvPr>
        </p:nvPicPr>
        <p:blipFill>
          <a:blip r:embed="rId2" cstate="print"/>
          <a:stretch>
            <a:fillRect/>
          </a:stretch>
        </p:blipFill>
        <p:spPr>
          <a:xfrm>
            <a:off x="1845516" y="1600200"/>
            <a:ext cx="5452967" cy="452596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N3IZN at 432 MHz WSPR</a:t>
            </a:r>
            <a:endParaRPr lang="en-US" dirty="0"/>
          </a:p>
        </p:txBody>
      </p:sp>
      <p:pic>
        <p:nvPicPr>
          <p:cNvPr id="4" name="Content Placeholder 3" descr="n3izn_wspr.jpg"/>
          <p:cNvPicPr>
            <a:picLocks noGrp="1" noChangeAspect="1"/>
          </p:cNvPicPr>
          <p:nvPr>
            <p:ph idx="1"/>
          </p:nvPr>
        </p:nvPicPr>
        <p:blipFill>
          <a:blip r:embed="rId2" cstate="print"/>
          <a:stretch>
            <a:fillRect/>
          </a:stretch>
        </p:blipFill>
        <p:spPr>
          <a:xfrm>
            <a:off x="1317867" y="1600200"/>
            <a:ext cx="6508265" cy="45259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N3IZN-W6SZ , 10 GHz WSPR</a:t>
            </a:r>
            <a:endParaRPr lang="en-US" sz="3200" dirty="0"/>
          </a:p>
        </p:txBody>
      </p:sp>
      <p:pic>
        <p:nvPicPr>
          <p:cNvPr id="4" name="Content Placeholder 3" descr="n3izn_w6sz1.jpg"/>
          <p:cNvPicPr>
            <a:picLocks noGrp="1" noChangeAspect="1"/>
          </p:cNvPicPr>
          <p:nvPr>
            <p:ph idx="1"/>
          </p:nvPr>
        </p:nvPicPr>
        <p:blipFill>
          <a:blip r:embed="rId2" cstate="print"/>
          <a:stretch>
            <a:fillRect/>
          </a:stretch>
        </p:blipFill>
        <p:spPr>
          <a:xfrm>
            <a:off x="1219200" y="1681956"/>
            <a:ext cx="6705600" cy="436245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Here all WW WSPR Activity</a:t>
            </a:r>
            <a:br>
              <a:rPr lang="en-US" dirty="0" smtClean="0"/>
            </a:br>
            <a:r>
              <a:rPr lang="en-US" sz="2800" dirty="0" smtClean="0"/>
              <a:t>11:45 PST 12/02/18</a:t>
            </a:r>
            <a:endParaRPr lang="en-US" dirty="0"/>
          </a:p>
        </p:txBody>
      </p:sp>
      <p:pic>
        <p:nvPicPr>
          <p:cNvPr id="7" name="Content Placeholder 6" descr="all_wspr_12_2_18.jpg"/>
          <p:cNvPicPr>
            <a:picLocks noGrp="1" noChangeAspect="1"/>
          </p:cNvPicPr>
          <p:nvPr>
            <p:ph idx="1"/>
          </p:nvPr>
        </p:nvPicPr>
        <p:blipFill>
          <a:blip r:embed="rId2" cstate="print"/>
          <a:stretch>
            <a:fillRect/>
          </a:stretch>
        </p:blipFill>
        <p:spPr>
          <a:xfrm>
            <a:off x="467420" y="1600200"/>
            <a:ext cx="8209160" cy="45259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FT8</a:t>
            </a:r>
            <a:endParaRPr lang="en-US" dirty="0"/>
          </a:p>
        </p:txBody>
      </p:sp>
      <p:pic>
        <p:nvPicPr>
          <p:cNvPr id="4" name="Content Placeholder 3" descr="ft8_main.jpg"/>
          <p:cNvPicPr>
            <a:picLocks noGrp="1" noChangeAspect="1"/>
          </p:cNvPicPr>
          <p:nvPr>
            <p:ph idx="1"/>
          </p:nvPr>
        </p:nvPicPr>
        <p:blipFill>
          <a:blip r:embed="rId2" cstate="print"/>
          <a:stretch>
            <a:fillRect/>
          </a:stretch>
        </p:blipFill>
        <p:spPr>
          <a:xfrm>
            <a:off x="548922" y="1600200"/>
            <a:ext cx="8046156" cy="4525963"/>
          </a:xfrm>
        </p:spPr>
      </p:pic>
      <p:pic>
        <p:nvPicPr>
          <p:cNvPr id="1026" name="Picture 2"/>
          <p:cNvPicPr>
            <a:picLocks noChangeAspect="1" noChangeArrowheads="1"/>
          </p:cNvPicPr>
          <p:nvPr/>
        </p:nvPicPr>
        <p:blipFill>
          <a:blip r:embed="rId3" cstate="print"/>
          <a:srcRect/>
          <a:stretch>
            <a:fillRect/>
          </a:stretch>
        </p:blipFill>
        <p:spPr bwMode="auto">
          <a:xfrm>
            <a:off x="0" y="0"/>
            <a:ext cx="15240000" cy="85725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1"/>
            <a:ext cx="7772400" cy="1600199"/>
          </a:xfrm>
        </p:spPr>
        <p:txBody>
          <a:bodyPr/>
          <a:lstStyle/>
          <a:p>
            <a:r>
              <a:rPr lang="en-US" dirty="0" smtClean="0"/>
              <a:t>FT8 details</a:t>
            </a:r>
            <a:endParaRPr lang="en-US" dirty="0"/>
          </a:p>
        </p:txBody>
      </p:sp>
      <p:sp>
        <p:nvSpPr>
          <p:cNvPr id="5" name="Subtitle 4"/>
          <p:cNvSpPr>
            <a:spLocks noGrp="1"/>
          </p:cNvSpPr>
          <p:nvPr>
            <p:ph type="subTitle" idx="1"/>
          </p:nvPr>
        </p:nvSpPr>
        <p:spPr>
          <a:xfrm>
            <a:off x="1371600" y="1676400"/>
            <a:ext cx="6400800" cy="5181600"/>
          </a:xfrm>
        </p:spPr>
        <p:txBody>
          <a:bodyPr>
            <a:normAutofit lnSpcReduction="10000"/>
          </a:bodyPr>
          <a:lstStyle/>
          <a:p>
            <a:r>
              <a:rPr lang="en-US" b="1" dirty="0" smtClean="0"/>
              <a:t>Messages RX: 15 sec</a:t>
            </a:r>
          </a:p>
          <a:p>
            <a:r>
              <a:rPr lang="en-US" sz="2800" b="1" dirty="0" smtClean="0"/>
              <a:t>Messages</a:t>
            </a:r>
            <a:r>
              <a:rPr lang="en-US" b="1" dirty="0" smtClean="0"/>
              <a:t> TX: 15 sec</a:t>
            </a:r>
          </a:p>
          <a:p>
            <a:r>
              <a:rPr lang="en-US" b="1" dirty="0" smtClean="0"/>
              <a:t>Basic Format:</a:t>
            </a:r>
          </a:p>
          <a:p>
            <a:r>
              <a:rPr lang="en-US" sz="1800" b="1" dirty="0" smtClean="0"/>
              <a:t>WA6JBD - N6RMJ DM14</a:t>
            </a:r>
          </a:p>
          <a:p>
            <a:pPr algn="l"/>
            <a:r>
              <a:rPr lang="en-US" sz="1800" b="1" dirty="0" smtClean="0"/>
              <a:t>                                      WA6JBD - N6RMJ    -4</a:t>
            </a:r>
          </a:p>
          <a:p>
            <a:pPr algn="l"/>
            <a:r>
              <a:rPr lang="en-US" sz="1800" b="1" dirty="0" smtClean="0"/>
              <a:t>                                      WA6JBD - N6RMJ R -4</a:t>
            </a:r>
          </a:p>
          <a:p>
            <a:pPr algn="l"/>
            <a:r>
              <a:rPr lang="en-US" sz="1800" b="1" dirty="0" smtClean="0"/>
              <a:t>                                      WA6JBD – N6RMJ RRR</a:t>
            </a:r>
          </a:p>
          <a:p>
            <a:pPr algn="l"/>
            <a:r>
              <a:rPr lang="en-US" sz="1800" b="1" dirty="0" smtClean="0"/>
              <a:t>                                      WA6JBD – N6RMJ 73</a:t>
            </a:r>
          </a:p>
          <a:p>
            <a:pPr algn="l"/>
            <a:r>
              <a:rPr lang="en-US" sz="1800" b="1" dirty="0" smtClean="0"/>
              <a:t>                                    </a:t>
            </a:r>
          </a:p>
          <a:p>
            <a:pPr algn="l"/>
            <a:r>
              <a:rPr lang="en-US" sz="1800" b="1" dirty="0" smtClean="0"/>
              <a:t>                                      CQ N6RMJ </a:t>
            </a:r>
          </a:p>
          <a:p>
            <a:pPr algn="l"/>
            <a:r>
              <a:rPr lang="en-US" sz="1800" b="1" dirty="0" smtClean="0"/>
              <a:t>                                 </a:t>
            </a:r>
            <a:r>
              <a:rPr lang="en-US" sz="2800" b="1" dirty="0" smtClean="0"/>
              <a:t>Total Time 6 * 15 </a:t>
            </a:r>
            <a:r>
              <a:rPr lang="en-US" sz="2800" b="1" dirty="0" err="1" smtClean="0"/>
              <a:t>secs</a:t>
            </a:r>
            <a:r>
              <a:rPr lang="en-US" sz="2800" b="1" dirty="0" smtClean="0"/>
              <a:t>.</a:t>
            </a:r>
          </a:p>
          <a:p>
            <a:pPr algn="l"/>
            <a:r>
              <a:rPr lang="en-US" sz="2800" b="1" dirty="0" smtClean="0"/>
              <a:t>                      </a:t>
            </a:r>
            <a:r>
              <a:rPr lang="en-US" sz="2400" b="1" dirty="0" smtClean="0"/>
              <a:t>Newer version uses 6 Digit Grid</a:t>
            </a:r>
            <a:endParaRPr lang="en-US" sz="1800" b="1" dirty="0" smtClean="0"/>
          </a:p>
          <a:p>
            <a:pPr algn="l"/>
            <a:r>
              <a:rPr lang="en-US" sz="1800" b="1" dirty="0" smtClean="0"/>
              <a:t>                                </a:t>
            </a:r>
          </a:p>
          <a:p>
            <a:endParaRPr lang="en-US" b="1" dirty="0" smtClean="0"/>
          </a:p>
          <a:p>
            <a:endParaRPr lang="en-US" b="1"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Rectangle 2"/>
          <p:cNvSpPr/>
          <p:nvPr/>
        </p:nvSpPr>
        <p:spPr>
          <a:xfrm>
            <a:off x="2286000" y="1676400"/>
            <a:ext cx="4648200" cy="369332"/>
          </a:xfrm>
          <a:prstGeom prst="rect">
            <a:avLst/>
          </a:prstGeom>
        </p:spPr>
        <p:txBody>
          <a:bodyPr wrap="square">
            <a:spAutoFit/>
          </a:bodyPr>
          <a:lstStyle/>
          <a:p>
            <a:pPr>
              <a:buFontTx/>
              <a:buChar char="-"/>
            </a:pPr>
            <a:r>
              <a:rPr lang="en-US" dirty="0" smtClean="0"/>
              <a:t> </a:t>
            </a:r>
            <a:endParaRPr lang="en-US" dirty="0"/>
          </a:p>
        </p:txBody>
      </p:sp>
      <p:sp>
        <p:nvSpPr>
          <p:cNvPr id="7" name="Rectangle 6"/>
          <p:cNvSpPr/>
          <p:nvPr/>
        </p:nvSpPr>
        <p:spPr>
          <a:xfrm>
            <a:off x="1447800" y="1828800"/>
            <a:ext cx="6400800" cy="1569660"/>
          </a:xfrm>
          <a:prstGeom prst="rect">
            <a:avLst/>
          </a:prstGeom>
        </p:spPr>
        <p:txBody>
          <a:bodyPr wrap="square">
            <a:spAutoFit/>
          </a:bodyPr>
          <a:lstStyle/>
          <a:p>
            <a:pPr>
              <a:buFontTx/>
              <a:buChar char="-"/>
            </a:pPr>
            <a:r>
              <a:rPr lang="en-US" sz="2400" dirty="0" smtClean="0"/>
              <a:t>  Marconi</a:t>
            </a:r>
          </a:p>
          <a:p>
            <a:pPr>
              <a:buFontTx/>
              <a:buChar char="-"/>
            </a:pPr>
            <a:r>
              <a:rPr lang="en-US" sz="2400" dirty="0" smtClean="0"/>
              <a:t>  Amateur developments ,  CW,  AM,,</a:t>
            </a:r>
          </a:p>
          <a:p>
            <a:pPr>
              <a:buFontTx/>
              <a:buChar char="-"/>
            </a:pPr>
            <a:r>
              <a:rPr lang="en-US" sz="2400" dirty="0" smtClean="0"/>
              <a:t>-  jt65. SSB,</a:t>
            </a:r>
          </a:p>
          <a:p>
            <a:r>
              <a:rPr lang="en-US" sz="2400" dirty="0" smtClean="0"/>
              <a:t>   High speed CW,  HSMS,  FSK,  coding  schemes</a:t>
            </a: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FT8 </a:t>
            </a:r>
            <a:r>
              <a:rPr lang="en-US" dirty="0" err="1" smtClean="0"/>
              <a:t>vs</a:t>
            </a:r>
            <a:r>
              <a:rPr lang="en-US" dirty="0" smtClean="0"/>
              <a:t> other com. modes</a:t>
            </a:r>
            <a:endParaRPr lang="en-US" dirty="0"/>
          </a:p>
        </p:txBody>
      </p:sp>
      <p:pic>
        <p:nvPicPr>
          <p:cNvPr id="6" name="Content Placeholder 5" descr="ft8_vs_others.jpg"/>
          <p:cNvPicPr>
            <a:picLocks noGrp="1" noChangeAspect="1"/>
          </p:cNvPicPr>
          <p:nvPr>
            <p:ph idx="1"/>
          </p:nvPr>
        </p:nvPicPr>
        <p:blipFill>
          <a:blip r:embed="rId2" cstate="print"/>
          <a:stretch>
            <a:fillRect/>
          </a:stretch>
        </p:blipFill>
        <p:spPr>
          <a:xfrm>
            <a:off x="1109797" y="1600200"/>
            <a:ext cx="6924405" cy="4525963"/>
          </a:xfrm>
        </p:spPr>
      </p:pic>
      <p:pic>
        <p:nvPicPr>
          <p:cNvPr id="1026" name="Picture 2"/>
          <p:cNvPicPr>
            <a:picLocks noChangeAspect="1" noChangeArrowheads="1"/>
          </p:cNvPicPr>
          <p:nvPr/>
        </p:nvPicPr>
        <p:blipFill>
          <a:blip r:embed="rId3" cstate="print"/>
          <a:srcRect/>
          <a:stretch>
            <a:fillRect/>
          </a:stretch>
        </p:blipFill>
        <p:spPr bwMode="auto">
          <a:xfrm>
            <a:off x="0" y="0"/>
            <a:ext cx="15240000" cy="85725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FT8 on PSK reporter</a:t>
            </a:r>
            <a:endParaRPr lang="en-US" dirty="0"/>
          </a:p>
        </p:txBody>
      </p:sp>
      <p:pic>
        <p:nvPicPr>
          <p:cNvPr id="4" name="Content Placeholder 3" descr="ft8_psk.jpg"/>
          <p:cNvPicPr>
            <a:picLocks noGrp="1" noChangeAspect="1"/>
          </p:cNvPicPr>
          <p:nvPr>
            <p:ph idx="1"/>
          </p:nvPr>
        </p:nvPicPr>
        <p:blipFill>
          <a:blip r:embed="rId2" cstate="print"/>
          <a:stretch>
            <a:fillRect/>
          </a:stretch>
        </p:blipFill>
        <p:spPr>
          <a:xfrm>
            <a:off x="1414462" y="2515394"/>
            <a:ext cx="6315075" cy="2695575"/>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57201"/>
            <a:ext cx="7772400" cy="1523999"/>
          </a:xfrm>
        </p:spPr>
        <p:txBody>
          <a:bodyPr/>
          <a:lstStyle/>
          <a:p>
            <a:r>
              <a:rPr lang="en-US" dirty="0" smtClean="0"/>
              <a:t>Message Content in WSJT-X</a:t>
            </a:r>
            <a:endParaRPr lang="en-US" dirty="0"/>
          </a:p>
        </p:txBody>
      </p:sp>
      <p:sp>
        <p:nvSpPr>
          <p:cNvPr id="5" name="Subtitle 4"/>
          <p:cNvSpPr>
            <a:spLocks noGrp="1"/>
          </p:cNvSpPr>
          <p:nvPr>
            <p:ph type="subTitle" idx="1"/>
          </p:nvPr>
        </p:nvSpPr>
        <p:spPr>
          <a:xfrm>
            <a:off x="1371600" y="1828800"/>
            <a:ext cx="6400800" cy="4572000"/>
          </a:xfrm>
        </p:spPr>
        <p:txBody>
          <a:bodyPr>
            <a:normAutofit lnSpcReduction="10000"/>
          </a:bodyPr>
          <a:lstStyle/>
          <a:p>
            <a:r>
              <a:rPr lang="en-US" sz="2400" dirty="0" smtClean="0"/>
              <a:t>Exchange of Calls and a piece of unique info</a:t>
            </a:r>
          </a:p>
          <a:p>
            <a:r>
              <a:rPr lang="en-US" sz="2400" dirty="0" smtClean="0"/>
              <a:t>Earlier Versions of WSJT fixed Format</a:t>
            </a:r>
          </a:p>
          <a:p>
            <a:endParaRPr lang="en-US" sz="2400" dirty="0" smtClean="0"/>
          </a:p>
          <a:p>
            <a:r>
              <a:rPr lang="en-US" sz="2400" smtClean="0"/>
              <a:t>--Latest </a:t>
            </a:r>
            <a:r>
              <a:rPr lang="en-US" sz="2400" dirty="0" smtClean="0"/>
              <a:t>addition 6 digit </a:t>
            </a:r>
            <a:r>
              <a:rPr lang="en-US" sz="2400" smtClean="0"/>
              <a:t>Grid info--</a:t>
            </a:r>
            <a:endParaRPr lang="en-US" sz="2400" dirty="0" smtClean="0"/>
          </a:p>
          <a:p>
            <a:endParaRPr lang="en-US" sz="2400" dirty="0" smtClean="0"/>
          </a:p>
          <a:p>
            <a:r>
              <a:rPr lang="en-US" sz="2400" dirty="0" smtClean="0"/>
              <a:t>CQ N6RMJ DM14FN42                      </a:t>
            </a:r>
          </a:p>
          <a:p>
            <a:r>
              <a:rPr lang="en-US" sz="2400" dirty="0" smtClean="0"/>
              <a:t>                  N6RMJ WA6JBD DM14</a:t>
            </a:r>
          </a:p>
          <a:p>
            <a:r>
              <a:rPr lang="en-US" sz="2400" dirty="0" smtClean="0"/>
              <a:t>WA6JBD N6RMJ +2</a:t>
            </a:r>
          </a:p>
          <a:p>
            <a:r>
              <a:rPr lang="en-US" sz="2400" dirty="0" smtClean="0"/>
              <a:t>                  N6RMJ  WA6JBD R-22   </a:t>
            </a:r>
          </a:p>
          <a:p>
            <a:r>
              <a:rPr lang="en-US" sz="2400" dirty="0" smtClean="0"/>
              <a:t>WA6JBD N6RMJ RRR</a:t>
            </a:r>
          </a:p>
          <a:p>
            <a:r>
              <a:rPr lang="en-US" sz="2400" dirty="0" smtClean="0"/>
              <a:t>                  N6RMJ  WA6JBD 73 </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JT4 Waterfall</a:t>
            </a:r>
            <a:endParaRPr lang="en-US" dirty="0"/>
          </a:p>
        </p:txBody>
      </p:sp>
      <p:pic>
        <p:nvPicPr>
          <p:cNvPr id="6" name="Content Placeholder 5" descr="jt4_waterf1a.jpg"/>
          <p:cNvPicPr>
            <a:picLocks noGrp="1" noChangeAspect="1"/>
          </p:cNvPicPr>
          <p:nvPr>
            <p:ph idx="1"/>
          </p:nvPr>
        </p:nvPicPr>
        <p:blipFill>
          <a:blip r:embed="rId2" cstate="print"/>
          <a:stretch>
            <a:fillRect/>
          </a:stretch>
        </p:blipFill>
        <p:spPr>
          <a:xfrm>
            <a:off x="457200" y="1986947"/>
            <a:ext cx="8229600" cy="3752468"/>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JT4 main</a:t>
            </a:r>
            <a:endParaRPr lang="en-US" dirty="0"/>
          </a:p>
        </p:txBody>
      </p:sp>
      <p:pic>
        <p:nvPicPr>
          <p:cNvPr id="6" name="Content Placeholder 5" descr="JT-4_N1SCa.jpg"/>
          <p:cNvPicPr>
            <a:picLocks noGrp="1" noChangeAspect="1"/>
          </p:cNvPicPr>
          <p:nvPr>
            <p:ph idx="1"/>
          </p:nvPr>
        </p:nvPicPr>
        <p:blipFill>
          <a:blip r:embed="rId2" cstate="print"/>
          <a:stretch>
            <a:fillRect/>
          </a:stretch>
        </p:blipFill>
        <p:spPr>
          <a:xfrm>
            <a:off x="2001899" y="1600200"/>
            <a:ext cx="5140201" cy="452596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21362"/>
          </a:xfrm>
        </p:spPr>
        <p:txBody>
          <a:bodyPr>
            <a:normAutofit/>
          </a:bodyPr>
          <a:lstStyle/>
          <a:p>
            <a:r>
              <a:rPr lang="en-US" sz="2800" dirty="0" smtClean="0"/>
              <a:t>Message Structure:</a:t>
            </a:r>
            <a:br>
              <a:rPr lang="en-US" sz="2800" dirty="0" smtClean="0"/>
            </a:br>
            <a:r>
              <a:rPr lang="en-US" sz="2800" dirty="0" smtClean="0"/>
              <a:t/>
            </a:r>
            <a:br>
              <a:rPr lang="en-US" sz="2800" dirty="0" smtClean="0"/>
            </a:br>
            <a:r>
              <a:rPr lang="en-US" sz="2800" dirty="0" smtClean="0"/>
              <a:t>-- 6 digit Grid Info --</a:t>
            </a:r>
            <a:br>
              <a:rPr lang="en-US" sz="2800" dirty="0" smtClean="0"/>
            </a:br>
            <a:r>
              <a:rPr lang="en-US" sz="2800" dirty="0" smtClean="0"/>
              <a:t/>
            </a:r>
            <a:br>
              <a:rPr lang="en-US" sz="2800" dirty="0" smtClean="0"/>
            </a:br>
            <a:r>
              <a:rPr lang="en-US" sz="2800" dirty="0" smtClean="0"/>
              <a:t>CQ TEST N6RMJ DM14</a:t>
            </a:r>
            <a:br>
              <a:rPr lang="en-US" sz="2800" dirty="0" smtClean="0"/>
            </a:br>
            <a:r>
              <a:rPr lang="en-US" sz="2800" dirty="0" smtClean="0"/>
              <a:t>           N6RMJ WA6JBD DM14</a:t>
            </a:r>
            <a:br>
              <a:rPr lang="en-US" sz="2800" dirty="0" smtClean="0"/>
            </a:br>
            <a:r>
              <a:rPr lang="en-US" sz="2800" dirty="0" smtClean="0"/>
              <a:t>        WA6JBD </a:t>
            </a:r>
            <a:r>
              <a:rPr lang="en-US" sz="2800" dirty="0" smtClean="0"/>
              <a:t>003 </a:t>
            </a:r>
            <a:r>
              <a:rPr lang="en-US" sz="2800" dirty="0" smtClean="0"/>
              <a:t>DM14xx      **    </a:t>
            </a:r>
            <a:r>
              <a:rPr lang="en-US" sz="2800" dirty="0" smtClean="0"/>
              <a:t/>
            </a:r>
            <a:br>
              <a:rPr lang="en-US" sz="2800" dirty="0" smtClean="0"/>
            </a:br>
            <a:r>
              <a:rPr lang="en-US" sz="2800" dirty="0" smtClean="0"/>
              <a:t>      </a:t>
            </a:r>
            <a:r>
              <a:rPr lang="en-US" sz="2800" dirty="0" smtClean="0"/>
              <a:t>           </a:t>
            </a:r>
            <a:r>
              <a:rPr lang="en-US" sz="2800" dirty="0" smtClean="0"/>
              <a:t>N6RMJ 065 </a:t>
            </a:r>
            <a:r>
              <a:rPr lang="en-US" sz="2800" dirty="0" smtClean="0"/>
              <a:t>DM14ed       **</a:t>
            </a:r>
            <a:r>
              <a:rPr lang="en-US" sz="2800" dirty="0" smtClean="0"/>
              <a:t/>
            </a:r>
            <a:br>
              <a:rPr lang="en-US" sz="2800" dirty="0" smtClean="0"/>
            </a:br>
            <a:r>
              <a:rPr lang="en-US" sz="2800" dirty="0" smtClean="0"/>
              <a:t> WA6JDB N6RMJ RR 73</a:t>
            </a:r>
            <a:endParaRPr 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Picture Placeholder 5" descr="vk7mo_over_water.jpg"/>
          <p:cNvPicPr>
            <a:picLocks noGrp="1" noChangeAspect="1"/>
          </p:cNvPicPr>
          <p:nvPr>
            <p:ph type="pic" idx="1"/>
          </p:nvPr>
        </p:nvPicPr>
        <p:blipFill>
          <a:blip r:embed="rId2" cstate="print"/>
          <a:srcRect l="10196" r="10196"/>
          <a:stretch>
            <a:fillRect/>
          </a:stretch>
        </p:blipFill>
        <p:spPr/>
      </p:pic>
      <p:sp>
        <p:nvSpPr>
          <p:cNvPr id="5" name="Text Placeholder 4"/>
          <p:cNvSpPr>
            <a:spLocks noGrp="1"/>
          </p:cNvSpPr>
          <p:nvPr>
            <p:ph type="body" sz="half" idx="2"/>
          </p:nvPr>
        </p:nvSpPr>
        <p:spPr/>
        <p:txBody>
          <a:bodyPr>
            <a:normAutofit fontScale="92500" lnSpcReduction="10000"/>
          </a:bodyPr>
          <a:lstStyle/>
          <a:p>
            <a:r>
              <a:rPr lang="en-US" dirty="0" smtClean="0"/>
              <a:t>     </a:t>
            </a:r>
            <a:r>
              <a:rPr lang="en-US" sz="2400" dirty="0" smtClean="0"/>
              <a:t>VK7MO beaming over water in order to</a:t>
            </a:r>
          </a:p>
          <a:p>
            <a:r>
              <a:rPr lang="en-US" sz="2400" dirty="0" smtClean="0"/>
              <a:t> reach WA3LBI in </a:t>
            </a:r>
            <a:r>
              <a:rPr lang="en-US" sz="2400" dirty="0" err="1" smtClean="0"/>
              <a:t>Penssylvania</a:t>
            </a:r>
            <a:r>
              <a:rPr lang="en-US" sz="2400" dirty="0" smtClean="0"/>
              <a:t> ( EME record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2800" dirty="0" smtClean="0"/>
              <a:t/>
            </a:r>
            <a:br>
              <a:rPr lang="en-US" sz="2800" dirty="0" smtClean="0"/>
            </a:br>
            <a:endParaRPr lang="en-US" sz="2800" dirty="0"/>
          </a:p>
        </p:txBody>
      </p:sp>
      <p:sp>
        <p:nvSpPr>
          <p:cNvPr id="6" name="Subtitle 5"/>
          <p:cNvSpPr>
            <a:spLocks noGrp="1"/>
          </p:cNvSpPr>
          <p:nvPr>
            <p:ph type="subTitle" idx="1"/>
          </p:nvPr>
        </p:nvSpPr>
        <p:spPr>
          <a:xfrm>
            <a:off x="228600" y="609600"/>
            <a:ext cx="8534400" cy="5029200"/>
          </a:xfrm>
        </p:spPr>
        <p:txBody>
          <a:bodyPr>
            <a:normAutofit fontScale="77500" lnSpcReduction="20000"/>
          </a:bodyPr>
          <a:lstStyle/>
          <a:p>
            <a:r>
              <a:rPr lang="en-US" dirty="0" smtClean="0"/>
              <a:t> </a:t>
            </a:r>
            <a:endParaRPr lang="en-US" dirty="0" smtClean="0"/>
          </a:p>
          <a:p>
            <a:r>
              <a:rPr lang="en-US" dirty="0" smtClean="0"/>
              <a:t>Conclusions: </a:t>
            </a:r>
            <a:endParaRPr lang="en-US" dirty="0" smtClean="0"/>
          </a:p>
          <a:p>
            <a:r>
              <a:rPr lang="en-US" dirty="0" smtClean="0"/>
              <a:t>Critical factors which made this World Record possible </a:t>
            </a:r>
            <a:r>
              <a:rPr lang="en-US" dirty="0" smtClean="0"/>
              <a:t>were that</a:t>
            </a:r>
            <a:endParaRPr lang="en-US" dirty="0" smtClean="0"/>
          </a:p>
          <a:p>
            <a:r>
              <a:rPr lang="en-US" dirty="0" smtClean="0"/>
              <a:t> </a:t>
            </a:r>
            <a:r>
              <a:rPr lang="en-US" dirty="0" smtClean="0"/>
              <a:t>both stations being able to work </a:t>
            </a:r>
          </a:p>
          <a:p>
            <a:r>
              <a:rPr lang="en-US" dirty="0" smtClean="0"/>
              <a:t>portable and select locations with zero </a:t>
            </a:r>
            <a:r>
              <a:rPr lang="en-US" dirty="0" smtClean="0"/>
              <a:t>take-off. </a:t>
            </a:r>
          </a:p>
          <a:p>
            <a:endParaRPr lang="en-US" dirty="0" smtClean="0"/>
          </a:p>
          <a:p>
            <a:r>
              <a:rPr lang="en-US" dirty="0" smtClean="0"/>
              <a:t>The use </a:t>
            </a:r>
            <a:r>
              <a:rPr lang="en-US" dirty="0" smtClean="0"/>
              <a:t>of </a:t>
            </a:r>
            <a:endParaRPr lang="en-US" dirty="0" smtClean="0"/>
          </a:p>
          <a:p>
            <a:r>
              <a:rPr lang="en-US" dirty="0" smtClean="0"/>
              <a:t>the </a:t>
            </a:r>
            <a:r>
              <a:rPr lang="en-US" dirty="0" smtClean="0"/>
              <a:t>very sensitive QRA64D mode and </a:t>
            </a:r>
          </a:p>
          <a:p>
            <a:r>
              <a:rPr lang="en-US" dirty="0" smtClean="0"/>
              <a:t>selecting a time when the common window was maximized </a:t>
            </a:r>
            <a:r>
              <a:rPr lang="en-US" dirty="0" smtClean="0"/>
              <a:t>and</a:t>
            </a:r>
            <a:endParaRPr lang="en-US" dirty="0" smtClean="0"/>
          </a:p>
          <a:p>
            <a:r>
              <a:rPr lang="en-US" dirty="0" smtClean="0"/>
              <a:t> </a:t>
            </a:r>
            <a:r>
              <a:rPr lang="en-US" dirty="0" smtClean="0"/>
              <a:t>spreading and lunar libration were </a:t>
            </a:r>
          </a:p>
          <a:p>
            <a:r>
              <a:rPr lang="en-US" dirty="0" smtClean="0"/>
              <a:t>low. </a:t>
            </a:r>
            <a:endParaRPr lang="en-US" smtClean="0"/>
          </a:p>
          <a:p>
            <a:endParaRPr lang="en-US" dirty="0" smtClean="0"/>
          </a:p>
          <a:p>
            <a:r>
              <a:rPr lang="en-US" dirty="0" smtClean="0"/>
              <a:t>Rex, VK7MO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4343400"/>
          </a:xfrm>
        </p:spPr>
        <p:txBody>
          <a:bodyPr/>
          <a:lstStyle/>
          <a:p>
            <a:pPr algn="l"/>
            <a:r>
              <a:rPr lang="en-US" dirty="0" smtClean="0"/>
              <a:t>                       Marconi</a:t>
            </a:r>
            <a:br>
              <a:rPr lang="en-US" dirty="0" smtClean="0"/>
            </a:br>
            <a:r>
              <a:rPr lang="en-US" dirty="0"/>
              <a:t/>
            </a:r>
            <a:br>
              <a:rPr lang="en-US" dirty="0"/>
            </a:br>
            <a:r>
              <a:rPr lang="en-US" dirty="0" smtClean="0"/>
              <a:t>        </a:t>
            </a:r>
            <a:r>
              <a:rPr lang="en-US" sz="2800" dirty="0" smtClean="0"/>
              <a:t>Transmitter: Spark Source ( Info Generator )</a:t>
            </a:r>
            <a:br>
              <a:rPr lang="en-US" sz="2800" dirty="0" smtClean="0"/>
            </a:br>
            <a:r>
              <a:rPr lang="en-US" sz="2800" dirty="0" smtClean="0"/>
              <a:t>             Receiver: Mechanical Tape writer ( Info Receiver )</a:t>
            </a:r>
            <a:endParaRPr lang="en-US" dirty="0"/>
          </a:p>
        </p:txBody>
      </p:sp>
      <p:sp>
        <p:nvSpPr>
          <p:cNvPr id="4" name="Rectangle 3"/>
          <p:cNvSpPr/>
          <p:nvPr/>
        </p:nvSpPr>
        <p:spPr>
          <a:xfrm>
            <a:off x="1066800" y="3048000"/>
            <a:ext cx="6934200" cy="523220"/>
          </a:xfrm>
          <a:prstGeom prst="rect">
            <a:avLst/>
          </a:prstGeom>
        </p:spPr>
        <p:txBody>
          <a:bodyPr wrap="square">
            <a:spAutoFit/>
          </a:bodyPr>
          <a:lstStyle/>
          <a:p>
            <a:r>
              <a:rPr lang="en-US" sz="2800" dirty="0" smtClean="0"/>
              <a:t>        </a:t>
            </a:r>
            <a:endParaRPr lang="en-US" sz="2800" dirty="0"/>
          </a:p>
        </p:txBody>
      </p:sp>
      <p:sp>
        <p:nvSpPr>
          <p:cNvPr id="6" name="Rectangle 5"/>
          <p:cNvSpPr/>
          <p:nvPr/>
        </p:nvSpPr>
        <p:spPr>
          <a:xfrm>
            <a:off x="2286000" y="2828836"/>
            <a:ext cx="4572000" cy="1200329"/>
          </a:xfrm>
          <a:prstGeom prst="rect">
            <a:avLst/>
          </a:prstGeom>
        </p:spPr>
        <p:txBody>
          <a:bodyPr>
            <a:spAutoFit/>
          </a:bodyPr>
          <a:lstStyle/>
          <a:p>
            <a:r>
              <a:rPr lang="en-US" dirty="0" smtClean="0"/>
              <a:t> </a:t>
            </a:r>
          </a:p>
          <a:p>
            <a:endParaRPr lang="en-US" dirty="0" smtClean="0"/>
          </a:p>
          <a:p>
            <a:endParaRPr lang="en-US" dirty="0" smtClean="0"/>
          </a:p>
          <a:p>
            <a:r>
              <a:rPr lang="en-US" dirty="0" smtClean="0"/>
              <a:t>   </a:t>
            </a:r>
            <a:endParaRPr lang="en-US" dirty="0"/>
          </a:p>
        </p:txBody>
      </p:sp>
      <p:sp>
        <p:nvSpPr>
          <p:cNvPr id="7" name="Rectangle 6"/>
          <p:cNvSpPr/>
          <p:nvPr/>
        </p:nvSpPr>
        <p:spPr>
          <a:xfrm>
            <a:off x="2286000" y="2828836"/>
            <a:ext cx="4572000" cy="646331"/>
          </a:xfrm>
          <a:prstGeom prst="rect">
            <a:avLst/>
          </a:prstGeom>
        </p:spPr>
        <p:txBody>
          <a:bodyPr>
            <a:spAutoFit/>
          </a:bodyPr>
          <a:lstStyle/>
          <a:p>
            <a:r>
              <a:rPr lang="en-US" dirty="0" smtClean="0"/>
              <a:t> </a:t>
            </a:r>
          </a:p>
          <a:p>
            <a:r>
              <a:rPr lang="en-US" dirty="0" smtClean="0"/>
              <a:t>   </a:t>
            </a:r>
            <a:endParaRPr lang="en-US" dirty="0"/>
          </a:p>
        </p:txBody>
      </p:sp>
      <p:sp>
        <p:nvSpPr>
          <p:cNvPr id="8" name="Rectangle 7"/>
          <p:cNvSpPr/>
          <p:nvPr/>
        </p:nvSpPr>
        <p:spPr>
          <a:xfrm>
            <a:off x="2286000" y="1981200"/>
            <a:ext cx="4572000" cy="1200329"/>
          </a:xfrm>
          <a:prstGeom prst="rect">
            <a:avLst/>
          </a:prstGeom>
        </p:spPr>
        <p:txBody>
          <a:bodyPr wrap="square">
            <a:spAutoFit/>
          </a:bodyPr>
          <a:lstStyle/>
          <a:p>
            <a:r>
              <a:rPr lang="en-US" sz="2400" dirty="0" smtClean="0"/>
              <a:t> </a:t>
            </a:r>
          </a:p>
          <a:p>
            <a:r>
              <a:rPr lang="en-US" sz="2400" dirty="0" smtClean="0"/>
              <a:t>  </a:t>
            </a:r>
          </a:p>
          <a:p>
            <a:endParaRPr lang="en-US" sz="2400" dirty="0"/>
          </a:p>
        </p:txBody>
      </p:sp>
      <p:sp>
        <p:nvSpPr>
          <p:cNvPr id="10" name="Rectangle 9"/>
          <p:cNvSpPr/>
          <p:nvPr/>
        </p:nvSpPr>
        <p:spPr>
          <a:xfrm rot="21152900">
            <a:off x="1675418" y="3176564"/>
            <a:ext cx="5793162" cy="646331"/>
          </a:xfrm>
          <a:prstGeom prst="rect">
            <a:avLst/>
          </a:prstGeom>
        </p:spPr>
        <p:txBody>
          <a:bodyPr wrap="square">
            <a:spAutoFit/>
          </a:bodyPr>
          <a:lstStyle/>
          <a:p>
            <a:r>
              <a:rPr lang="en-US" dirty="0" smtClean="0"/>
              <a:t>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Amateur developments:</a:t>
            </a:r>
            <a:endParaRPr lang="en-US" dirty="0"/>
          </a:p>
        </p:txBody>
      </p:sp>
      <p:sp>
        <p:nvSpPr>
          <p:cNvPr id="3" name="Rectangle 2"/>
          <p:cNvSpPr/>
          <p:nvPr/>
        </p:nvSpPr>
        <p:spPr>
          <a:xfrm>
            <a:off x="2286000" y="2967335"/>
            <a:ext cx="4572000" cy="2739211"/>
          </a:xfrm>
          <a:prstGeom prst="rect">
            <a:avLst/>
          </a:prstGeom>
        </p:spPr>
        <p:txBody>
          <a:bodyPr>
            <a:spAutoFit/>
          </a:bodyPr>
          <a:lstStyle/>
          <a:p>
            <a:r>
              <a:rPr lang="en-US" dirty="0"/>
              <a:t> </a:t>
            </a:r>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2800" dirty="0" smtClean="0"/>
              <a:t> </a:t>
            </a:r>
            <a:endParaRPr lang="en-US" sz="2800" dirty="0"/>
          </a:p>
        </p:txBody>
      </p:sp>
      <p:sp>
        <p:nvSpPr>
          <p:cNvPr id="4" name="Rectangle 3"/>
          <p:cNvSpPr/>
          <p:nvPr/>
        </p:nvSpPr>
        <p:spPr>
          <a:xfrm>
            <a:off x="2286000" y="1524000"/>
            <a:ext cx="4572000" cy="2308324"/>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5" name="Rectangle 4"/>
          <p:cNvSpPr/>
          <p:nvPr/>
        </p:nvSpPr>
        <p:spPr>
          <a:xfrm>
            <a:off x="2209800" y="3352800"/>
            <a:ext cx="4572000" cy="646331"/>
          </a:xfrm>
          <a:prstGeom prst="rect">
            <a:avLst/>
          </a:prstGeom>
        </p:spPr>
        <p:txBody>
          <a:bodyPr>
            <a:spAutoFit/>
          </a:bodyPr>
          <a:lstStyle/>
          <a:p>
            <a:r>
              <a:rPr lang="en-US" dirty="0" smtClean="0"/>
              <a:t> </a:t>
            </a:r>
          </a:p>
          <a:p>
            <a:endParaRPr lang="en-US" dirty="0"/>
          </a:p>
        </p:txBody>
      </p:sp>
      <p:sp>
        <p:nvSpPr>
          <p:cNvPr id="6" name="Rectangle 5"/>
          <p:cNvSpPr/>
          <p:nvPr/>
        </p:nvSpPr>
        <p:spPr>
          <a:xfrm>
            <a:off x="1295400" y="1981200"/>
            <a:ext cx="6934200" cy="7201972"/>
          </a:xfrm>
          <a:prstGeom prst="rect">
            <a:avLst/>
          </a:prstGeom>
        </p:spPr>
        <p:txBody>
          <a:bodyPr wrap="square">
            <a:spAutoFit/>
          </a:bodyPr>
          <a:lstStyle/>
          <a:p>
            <a:endParaRPr lang="en-US" dirty="0" smtClean="0"/>
          </a:p>
          <a:p>
            <a:r>
              <a:rPr lang="en-US" sz="2800" dirty="0" smtClean="0"/>
              <a:t>     Amateur developments: </a:t>
            </a:r>
          </a:p>
          <a:p>
            <a:endParaRPr lang="en-US" sz="2800" dirty="0"/>
          </a:p>
          <a:p>
            <a:r>
              <a:rPr lang="en-US" sz="2800" dirty="0" smtClean="0"/>
              <a:t>      -  CW</a:t>
            </a:r>
          </a:p>
          <a:p>
            <a:r>
              <a:rPr lang="en-US" sz="2800" dirty="0"/>
              <a:t> </a:t>
            </a:r>
            <a:r>
              <a:rPr lang="en-US" sz="2800" dirty="0" smtClean="0"/>
              <a:t>     -  AM </a:t>
            </a:r>
          </a:p>
          <a:p>
            <a:r>
              <a:rPr lang="en-US" sz="2800" dirty="0"/>
              <a:t> </a:t>
            </a:r>
            <a:r>
              <a:rPr lang="en-US" sz="2800" dirty="0" smtClean="0"/>
              <a:t>     -  SSB </a:t>
            </a:r>
          </a:p>
          <a:p>
            <a:r>
              <a:rPr lang="en-US" sz="2800" dirty="0"/>
              <a:t> </a:t>
            </a:r>
            <a:r>
              <a:rPr lang="en-US" sz="2800" dirty="0" smtClean="0"/>
              <a:t>     -  High speed CW </a:t>
            </a:r>
          </a:p>
          <a:p>
            <a:r>
              <a:rPr lang="en-US" sz="2800" dirty="0"/>
              <a:t> </a:t>
            </a:r>
            <a:r>
              <a:rPr lang="en-US" sz="2800" dirty="0" smtClean="0"/>
              <a:t>     -  HSMS </a:t>
            </a:r>
          </a:p>
          <a:p>
            <a:r>
              <a:rPr lang="en-US" sz="2800" dirty="0"/>
              <a:t> </a:t>
            </a:r>
            <a:r>
              <a:rPr lang="en-US" sz="2800" dirty="0" smtClean="0"/>
              <a:t>     -  FSK </a:t>
            </a:r>
          </a:p>
          <a:p>
            <a:r>
              <a:rPr lang="en-US" sz="2800" dirty="0"/>
              <a:t> </a:t>
            </a:r>
            <a:r>
              <a:rPr lang="en-US" sz="2800" dirty="0" smtClean="0"/>
              <a:t>     -  Coding schemes</a:t>
            </a:r>
          </a:p>
          <a:p>
            <a:endParaRPr lang="en-US" sz="2800" dirty="0" smtClean="0"/>
          </a:p>
          <a:p>
            <a:endParaRPr lang="en-US" sz="2800" dirty="0" smtClean="0"/>
          </a:p>
          <a:p>
            <a:r>
              <a:rPr lang="en-US" sz="2800" dirty="0" smtClean="0"/>
              <a:t>    </a:t>
            </a:r>
            <a:endParaRPr lang="en-US" sz="2800" dirty="0"/>
          </a:p>
          <a:p>
            <a:endParaRPr lang="en-US" dirty="0" smtClean="0"/>
          </a:p>
          <a:p>
            <a:endParaRPr lang="en-US" dirty="0"/>
          </a:p>
          <a:p>
            <a:endParaRPr lang="en-US" dirty="0" smtClean="0"/>
          </a:p>
          <a:p>
            <a:endParaRPr lang="en-US" dirty="0"/>
          </a:p>
          <a:p>
            <a:endParaRPr lang="en-US" dirty="0" smtClean="0"/>
          </a:p>
          <a:p>
            <a:r>
              <a:rPr lang="en-US" dirty="0" smtClean="0"/>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144962"/>
          </a:xfrm>
        </p:spPr>
        <p:txBody>
          <a:bodyPr>
            <a:normAutofit fontScale="90000"/>
          </a:bodyPr>
          <a:lstStyle/>
          <a:p>
            <a:pPr algn="l"/>
            <a:r>
              <a:rPr lang="en-US" dirty="0" smtClean="0"/>
              <a:t/>
            </a:r>
            <a:br>
              <a:rPr lang="en-US" dirty="0" smtClean="0"/>
            </a:br>
            <a:r>
              <a:rPr lang="en-US" dirty="0"/>
              <a:t/>
            </a:r>
            <a:br>
              <a:rPr lang="en-US" dirty="0"/>
            </a:br>
            <a:r>
              <a:rPr lang="en-US" dirty="0" smtClean="0"/>
              <a:t>  Since then, many improvements and </a:t>
            </a:r>
            <a:br>
              <a:rPr lang="en-US" dirty="0" smtClean="0"/>
            </a:br>
            <a:r>
              <a:rPr lang="en-US" dirty="0" smtClean="0"/>
              <a:t>  newer dedicated modes.</a:t>
            </a:r>
            <a:br>
              <a:rPr lang="en-US" dirty="0" smtClean="0"/>
            </a:br>
            <a:r>
              <a:rPr lang="en-US" dirty="0" smtClean="0"/>
              <a:t/>
            </a:r>
            <a:br>
              <a:rPr lang="en-US" dirty="0" smtClean="0"/>
            </a:br>
            <a:r>
              <a:rPr lang="en-US" dirty="0"/>
              <a:t/>
            </a:r>
            <a:br>
              <a:rPr lang="en-US" dirty="0"/>
            </a:br>
            <a:r>
              <a:rPr lang="en-US" dirty="0" smtClean="0"/>
              <a:t>    </a:t>
            </a:r>
            <a:r>
              <a:rPr lang="en-US" sz="2800" dirty="0" smtClean="0"/>
              <a:t>W3IMI, now K3IO, Tom Clark, NASA Astronomer, AMSAT</a:t>
            </a:r>
            <a:br>
              <a:rPr lang="en-US" sz="2800" dirty="0" smtClean="0"/>
            </a:br>
            <a:r>
              <a:rPr lang="en-US" sz="2800" dirty="0" smtClean="0"/>
              <a:t>      N4HY, Bob </a:t>
            </a:r>
            <a:r>
              <a:rPr lang="en-US" sz="2800" dirty="0" err="1" smtClean="0"/>
              <a:t>McGuir</a:t>
            </a:r>
            <a:r>
              <a:rPr lang="en-US" sz="2800" dirty="0" smtClean="0"/>
              <a:t>, NSA, Flex Radio.</a:t>
            </a:r>
            <a:br>
              <a:rPr lang="en-US" sz="2800" dirty="0" smtClean="0"/>
            </a:br>
            <a:r>
              <a:rPr lang="en-US" sz="2800" dirty="0" smtClean="0"/>
              <a:t>      KA9Q, Phil </a:t>
            </a:r>
            <a:r>
              <a:rPr lang="en-US" sz="2800" dirty="0" err="1" smtClean="0"/>
              <a:t>Karn</a:t>
            </a:r>
            <a:r>
              <a:rPr lang="en-US" sz="2800" dirty="0" smtClean="0"/>
              <a:t>, AMSAT</a:t>
            </a:r>
            <a:br>
              <a:rPr lang="en-US" sz="2800" dirty="0" smtClean="0"/>
            </a:br>
            <a:r>
              <a:rPr lang="en-US" sz="2800" dirty="0" smtClean="0"/>
              <a:t>      K1JT, Joe Taylor, Nobel Price Winner, Astronomer </a:t>
            </a:r>
            <a:r>
              <a:rPr lang="en-US" dirty="0" smtClean="0"/>
              <a:t/>
            </a:r>
            <a:br>
              <a:rPr lang="en-US" dirty="0" smtClean="0"/>
            </a:br>
            <a:r>
              <a:rPr lang="en-US" dirty="0" smtClean="0"/>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normAutofit fontScale="90000"/>
          </a:bodyPr>
          <a:lstStyle/>
          <a:p>
            <a:pPr algn="l"/>
            <a:r>
              <a:rPr lang="en-US" dirty="0" smtClean="0"/>
              <a:t>                           JT65</a:t>
            </a:r>
            <a:r>
              <a:rPr lang="en-US" sz="2800" dirty="0" smtClean="0"/>
              <a:t/>
            </a:r>
            <a:br>
              <a:rPr lang="en-US" sz="2800" dirty="0" smtClean="0"/>
            </a:br>
            <a:r>
              <a:rPr lang="en-US" sz="2800" dirty="0"/>
              <a:t/>
            </a:r>
            <a:br>
              <a:rPr lang="en-US" sz="2800" dirty="0"/>
            </a:br>
            <a:r>
              <a:rPr lang="en-US" sz="2800" dirty="0" smtClean="0"/>
              <a:t> By 1970 EME had become popular at 144, 432 and 1296 </a:t>
            </a:r>
            <a:r>
              <a:rPr lang="en-US" sz="2800" dirty="0" err="1" smtClean="0"/>
              <a:t>MHz.</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Many and Big requirements:</a:t>
            </a:r>
            <a:br>
              <a:rPr lang="en-US" sz="2800" dirty="0" smtClean="0"/>
            </a:br>
            <a:r>
              <a:rPr lang="en-US" sz="2800" dirty="0" smtClean="0"/>
              <a:t/>
            </a:r>
            <a:br>
              <a:rPr lang="en-US" sz="2800" dirty="0" smtClean="0"/>
            </a:br>
            <a:r>
              <a:rPr lang="en-US" sz="2800" dirty="0" smtClean="0"/>
              <a:t>         Antennas</a:t>
            </a:r>
            <a:br>
              <a:rPr lang="en-US" sz="2800" dirty="0" smtClean="0"/>
            </a:br>
            <a:r>
              <a:rPr lang="en-US" sz="2800" dirty="0" smtClean="0"/>
              <a:t>         Power</a:t>
            </a:r>
            <a:br>
              <a:rPr lang="en-US" sz="2800" dirty="0" smtClean="0"/>
            </a:br>
            <a:r>
              <a:rPr lang="en-US" sz="2800" dirty="0" smtClean="0"/>
              <a:t>         Copying CW in Noise</a:t>
            </a:r>
            <a:br>
              <a:rPr lang="en-US" sz="2800" dirty="0" smtClean="0"/>
            </a:br>
            <a:r>
              <a:rPr lang="en-US" sz="2800" dirty="0" smtClean="0"/>
              <a:t>         Space around the house</a:t>
            </a:r>
            <a:br>
              <a:rPr lang="en-US" sz="2800" dirty="0" smtClean="0"/>
            </a:br>
            <a:r>
              <a:rPr lang="en-US" sz="2800" dirty="0" smtClean="0"/>
              <a:t>         Good Neighbors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97362"/>
          </a:xfrm>
        </p:spPr>
        <p:txBody>
          <a:bodyPr>
            <a:normAutofit fontScale="90000"/>
          </a:bodyPr>
          <a:lstStyle/>
          <a:p>
            <a:r>
              <a:rPr lang="en-US" dirty="0" smtClean="0"/>
              <a:t>Efforts to make life easier.</a:t>
            </a:r>
            <a:br>
              <a:rPr lang="en-US" dirty="0" smtClean="0"/>
            </a:br>
            <a:r>
              <a:rPr lang="en-US" dirty="0"/>
              <a:t/>
            </a:r>
            <a:br>
              <a:rPr lang="en-US" dirty="0"/>
            </a:br>
            <a:r>
              <a:rPr lang="en-US" sz="2800" dirty="0" smtClean="0"/>
              <a:t>By that time professionals with radio as a hobby</a:t>
            </a:r>
            <a:br>
              <a:rPr lang="en-US" sz="2800" dirty="0" smtClean="0"/>
            </a:br>
            <a:r>
              <a:rPr lang="en-US" sz="2800" dirty="0" smtClean="0"/>
              <a:t>started to apply scientific knowledge.</a:t>
            </a:r>
            <a:br>
              <a:rPr lang="en-US" sz="2800" dirty="0" smtClean="0"/>
            </a:br>
            <a:r>
              <a:rPr lang="en-US" sz="2800" dirty="0"/>
              <a:t/>
            </a:r>
            <a:br>
              <a:rPr lang="en-US" sz="2800" dirty="0"/>
            </a:br>
            <a:r>
              <a:rPr lang="en-US" sz="2800" dirty="0" smtClean="0"/>
              <a:t>In AMSAT, etc and also in EME.</a:t>
            </a:r>
            <a:br>
              <a:rPr lang="en-US" sz="2800" dirty="0" smtClean="0"/>
            </a:br>
            <a:r>
              <a:rPr lang="en-US" sz="2800" dirty="0" smtClean="0"/>
              <a:t>In </a:t>
            </a:r>
            <a:r>
              <a:rPr lang="en-US" sz="2800" dirty="0" err="1" smtClean="0"/>
              <a:t>Moonbounce</a:t>
            </a:r>
            <a:r>
              <a:rPr lang="en-US" sz="2800" dirty="0" smtClean="0"/>
              <a:t>, EME concepts.</a:t>
            </a:r>
            <a:br>
              <a:rPr lang="en-US" sz="2800" dirty="0" smtClean="0"/>
            </a:br>
            <a:r>
              <a:rPr lang="en-US" sz="2800" dirty="0" smtClean="0"/>
              <a:t>In SDR technology.</a:t>
            </a:r>
            <a:br>
              <a:rPr lang="en-US" sz="2800" dirty="0" smtClean="0"/>
            </a:br>
            <a:r>
              <a:rPr lang="en-US" sz="2800" dirty="0" smtClean="0"/>
              <a: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553200"/>
          </a:xfrm>
        </p:spPr>
        <p:txBody>
          <a:bodyPr>
            <a:normAutofit fontScale="90000"/>
          </a:bodyPr>
          <a:lstStyle/>
          <a:p>
            <a:r>
              <a:rPr lang="en-US" dirty="0" smtClean="0"/>
              <a:t>Tools:</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New Tools for Weak signal detection.</a:t>
            </a:r>
            <a:r>
              <a:rPr lang="en-US" dirty="0"/>
              <a:t/>
            </a:r>
            <a:br>
              <a:rPr lang="en-US" dirty="0"/>
            </a:br>
            <a:r>
              <a:rPr lang="en-US" dirty="0" smtClean="0"/>
              <a:t/>
            </a:r>
            <a:br>
              <a:rPr lang="en-US" dirty="0" smtClean="0"/>
            </a:br>
            <a:r>
              <a:rPr lang="en-US" sz="2800" dirty="0" smtClean="0"/>
              <a:t>Availability of computers big contribution.</a:t>
            </a:r>
            <a:br>
              <a:rPr lang="en-US" sz="2800" dirty="0" smtClean="0"/>
            </a:br>
            <a:r>
              <a:rPr lang="en-US" sz="2800" dirty="0" smtClean="0"/>
              <a:t/>
            </a:r>
            <a:br>
              <a:rPr lang="en-US" sz="2800" dirty="0" smtClean="0"/>
            </a:br>
            <a:r>
              <a:rPr lang="en-US" sz="2800" dirty="0"/>
              <a:t> </a:t>
            </a:r>
            <a:r>
              <a:rPr lang="en-US" sz="2800" dirty="0" smtClean="0"/>
              <a:t>Concepts in Science such as Fourier Analyses and FFT</a:t>
            </a:r>
            <a:br>
              <a:rPr lang="en-US" sz="2800" dirty="0" smtClean="0"/>
            </a:br>
            <a:r>
              <a:rPr lang="en-US" sz="2800" dirty="0" smtClean="0"/>
              <a:t>JT65 one of the results.</a:t>
            </a:r>
            <a:br>
              <a:rPr lang="en-US" sz="2800" dirty="0" smtClean="0"/>
            </a:br>
            <a:r>
              <a:rPr lang="en-US" sz="2800" dirty="0" smtClean="0"/>
              <a:t>Data processing possible with simple computers.</a:t>
            </a:r>
            <a:br>
              <a:rPr lang="en-US" sz="2800" dirty="0" smtClean="0"/>
            </a:br>
            <a:r>
              <a:rPr lang="en-US" sz="2800" dirty="0" smtClean="0"/>
              <a:t>JT65 as EME protocol another of the results.</a:t>
            </a:r>
            <a:br>
              <a:rPr lang="en-US" sz="2800" dirty="0" smtClean="0"/>
            </a:br>
            <a:r>
              <a:rPr lang="en-US" sz="2800" dirty="0" smtClean="0"/>
              <a:t>Astronomical Tracking</a:t>
            </a:r>
            <a:br>
              <a:rPr lang="en-US" sz="2800" dirty="0" smtClean="0"/>
            </a:br>
            <a:r>
              <a:rPr lang="en-US" sz="2800" dirty="0" smtClean="0"/>
              <a:t>Antenna Pointing</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dirty="0"/>
              <a:t/>
            </a:r>
            <a:br>
              <a:rPr lang="en-US" dirty="0"/>
            </a:b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TotalTime>
  <Words>410</Words>
  <Application>Microsoft Office PowerPoint</Application>
  <PresentationFormat>On-screen Show (4:3)</PresentationFormat>
  <Paragraphs>142</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                             WSJT-X   FT8 Mode</vt:lpstr>
      <vt:lpstr>What is this “WSJT-X” all about and  why talk about it as a Microwave Radio Amateur </vt:lpstr>
      <vt:lpstr>History.</vt:lpstr>
      <vt:lpstr>                       Marconi          Transmitter: Spark Source ( Info Generator )              Receiver: Mechanical Tape writer ( Info Receiver )</vt:lpstr>
      <vt:lpstr>Amateur developments:</vt:lpstr>
      <vt:lpstr>    Since then, many improvements and    newer dedicated modes.       W3IMI, now K3IO, Tom Clark, NASA Astronomer, AMSAT       N4HY, Bob McGuir, NSA, Flex Radio.       KA9Q, Phil Karn, AMSAT       K1JT, Joe Taylor, Nobel Price Winner, Astronomer   </vt:lpstr>
      <vt:lpstr>                           JT65   By 1970 EME had become popular at 144, 432 and 1296 MHz.          Many and Big requirements:           Antennas          Power          Copying CW in Noise          Space around the house          Good Neighbors</vt:lpstr>
      <vt:lpstr>Efforts to make life easier.  By that time professionals with radio as a hobby started to apply scientific knowledge.  In AMSAT, etc and also in EME. In Moonbounce, EME concepts. In SDR technology.  </vt:lpstr>
      <vt:lpstr>Tools:      New Tools for Weak signal detection.  Availability of computers big contribution.   Concepts in Science such as Fourier Analyses and FFT JT65 one of the results. Data processing possible with simple computers. JT65 as EME protocol another of the results. Astronomical Tracking Antenna Pointing     </vt:lpstr>
      <vt:lpstr> Why using DSP?  One procedure in DSP is the so called FFT,  Fast Fourier Transform. FFT’s will process analog signals ( amplitude vs. time ) and translates them in amplitude vs. frequency form.   Many newer instrumentation these days, use FFT’s.  Spectrum Analyzers, VNA’s, etc .  Displaying and measuring the amplitude of a signal  vs. its frequency, in its simplest form.        </vt:lpstr>
      <vt:lpstr>Signal vs. Frequency  </vt:lpstr>
      <vt:lpstr>    </vt:lpstr>
      <vt:lpstr>Signal vs. Frequency (cont.)</vt:lpstr>
      <vt:lpstr> How do I use this?  Connection from radio audio to computer.   Generated computer Audio drives Transmitter. Audio from Receiver drives computer processing. Computer generated T/R signal provides radio T/R switching. Computer programs to make this possible. </vt:lpstr>
      <vt:lpstr>   and Programs for WSJT-X.  Windows XP and higher.                  Computer and Computer Programs  Windows XP and later. Linux. Mac. Raspberry PI in some modes.  WSJT is probably the best documented Program in Amateur Radio. There are user Manuals. Manuals about the Theory. Numerous user lists.  K1JT is the author with help from others.   https://physics.princeton.edu/pulsar/k1jt/   Google “WSJT(-X)” provides info in aspects.       </vt:lpstr>
      <vt:lpstr>WSJT-X modes for 10 GHz  WSPR FT8 JT4</vt:lpstr>
      <vt:lpstr>Radio Computer Interfacing.               Computer and Radio Interfacing   Most Transceivers provide dedicated connectors  with for TX and RX audio plus T/R switching. Older Computer carry, in many cases, audio in (MIC) and out connections. Also RS232 ( com ports ) are often available.  Newer computers and in particular laptops might not have separate audio.  WSJT has possibilities to use external sound cards.     </vt:lpstr>
      <vt:lpstr>Computer Interface home brew </vt:lpstr>
      <vt:lpstr>Computer Interface with 1:1 transformers</vt:lpstr>
      <vt:lpstr>Commercial Interfacing Unit</vt:lpstr>
      <vt:lpstr>WSJT time Syncing</vt:lpstr>
      <vt:lpstr>Time in the field.</vt:lpstr>
      <vt:lpstr> WSJT-X modes for 10 GHz use.  </vt:lpstr>
      <vt:lpstr>WSPR</vt:lpstr>
      <vt:lpstr>N3IZN at 432 MHz WSPR</vt:lpstr>
      <vt:lpstr>N3IZN-W6SZ , 10 GHz WSPR</vt:lpstr>
      <vt:lpstr>Here all WW WSPR Activity 11:45 PST 12/02/18</vt:lpstr>
      <vt:lpstr>FT8</vt:lpstr>
      <vt:lpstr>FT8 details</vt:lpstr>
      <vt:lpstr>FT8 vs other com. modes</vt:lpstr>
      <vt:lpstr>FT8 on PSK reporter</vt:lpstr>
      <vt:lpstr>Message Content in WSJT-X</vt:lpstr>
      <vt:lpstr>JT4 Waterfall</vt:lpstr>
      <vt:lpstr>JT4 main</vt:lpstr>
      <vt:lpstr>Message Structure:  -- 6 digit Grid Info --  CQ TEST N6RMJ DM14            N6RMJ WA6JBD DM14         WA6JBD 003 DM14xx      **                      N6RMJ 065 DM14ed       **  WA6JDB N6RMJ RR 73</vt:lpstr>
      <vt:lpstr>Slide 36</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this "WSJT-X" all about and why talk about it as a Microwave person?</dc:title>
  <dc:creator>Owner</dc:creator>
  <cp:lastModifiedBy>Owner</cp:lastModifiedBy>
  <cp:revision>116</cp:revision>
  <dcterms:created xsi:type="dcterms:W3CDTF">2018-12-01T16:23:24Z</dcterms:created>
  <dcterms:modified xsi:type="dcterms:W3CDTF">2018-12-06T20:22:08Z</dcterms:modified>
</cp:coreProperties>
</file>