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55"/>
  </p:notesMasterIdLst>
  <p:sldIdLst>
    <p:sldId id="256" r:id="rId2"/>
    <p:sldId id="365" r:id="rId3"/>
    <p:sldId id="366" r:id="rId4"/>
    <p:sldId id="369" r:id="rId5"/>
    <p:sldId id="348" r:id="rId6"/>
    <p:sldId id="367" r:id="rId7"/>
    <p:sldId id="318" r:id="rId8"/>
    <p:sldId id="364" r:id="rId9"/>
    <p:sldId id="298" r:id="rId10"/>
    <p:sldId id="374" r:id="rId11"/>
    <p:sldId id="326" r:id="rId12"/>
    <p:sldId id="371" r:id="rId13"/>
    <p:sldId id="372" r:id="rId14"/>
    <p:sldId id="354" r:id="rId15"/>
    <p:sldId id="368" r:id="rId16"/>
    <p:sldId id="355" r:id="rId17"/>
    <p:sldId id="322" r:id="rId18"/>
    <p:sldId id="332" r:id="rId19"/>
    <p:sldId id="335" r:id="rId20"/>
    <p:sldId id="356" r:id="rId21"/>
    <p:sldId id="357" r:id="rId22"/>
    <p:sldId id="359" r:id="rId23"/>
    <p:sldId id="362" r:id="rId24"/>
    <p:sldId id="258" r:id="rId25"/>
    <p:sldId id="342" r:id="rId26"/>
    <p:sldId id="345" r:id="rId27"/>
    <p:sldId id="263" r:id="rId28"/>
    <p:sldId id="261" r:id="rId29"/>
    <p:sldId id="260" r:id="rId30"/>
    <p:sldId id="373" r:id="rId31"/>
    <p:sldId id="270" r:id="rId32"/>
    <p:sldId id="291" r:id="rId33"/>
    <p:sldId id="265" r:id="rId34"/>
    <p:sldId id="267" r:id="rId35"/>
    <p:sldId id="271" r:id="rId36"/>
    <p:sldId id="272" r:id="rId37"/>
    <p:sldId id="289" r:id="rId38"/>
    <p:sldId id="273" r:id="rId39"/>
    <p:sldId id="287" r:id="rId40"/>
    <p:sldId id="274" r:id="rId41"/>
    <p:sldId id="284" r:id="rId42"/>
    <p:sldId id="282" r:id="rId43"/>
    <p:sldId id="294" r:id="rId44"/>
    <p:sldId id="279" r:id="rId45"/>
    <p:sldId id="353" r:id="rId46"/>
    <p:sldId id="278" r:id="rId47"/>
    <p:sldId id="277" r:id="rId48"/>
    <p:sldId id="276" r:id="rId49"/>
    <p:sldId id="295" r:id="rId50"/>
    <p:sldId id="296" r:id="rId51"/>
    <p:sldId id="297" r:id="rId52"/>
    <p:sldId id="352" r:id="rId53"/>
    <p:sldId id="268" r:id="rId5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2" d="100"/>
          <a:sy n="72" d="100"/>
        </p:scale>
        <p:origin x="-1326" y="-13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CEDB60-D5F7-434B-AEB0-8B94660FC1D4}" type="datetimeFigureOut">
              <a:rPr lang="en-US" smtClean="0"/>
              <a:t>10/24/2013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7712B3-9203-4DFA-BC18-5BFAF2FC59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80951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For those of you who are a little bored with Ham radio, you’ve been there,</a:t>
            </a:r>
            <a:r>
              <a:rPr lang="en-US" baseline="0" dirty="0" smtClean="0"/>
              <a:t> done that ...</a:t>
            </a:r>
          </a:p>
          <a:p>
            <a:r>
              <a:rPr lang="en-US" baseline="0" dirty="0" smtClean="0"/>
              <a:t>THERE’S MORE!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7712B3-9203-4DFA-BC18-5BFAF2FC59F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28790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39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fr-CH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DE5A245-A1E6-40FC-8767-0E8AE0FBE995}" type="slidenum">
              <a:rPr lang="fr-CH" smtClean="0"/>
              <a:pPr>
                <a:defRPr/>
              </a:pPr>
              <a:t>22</a:t>
            </a:fld>
            <a:endParaRPr lang="fr-CH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 Diagonal Corner Rectangle 6"/>
          <p:cNvSpPr/>
          <p:nvPr/>
        </p:nvSpPr>
        <p:spPr>
          <a:xfrm>
            <a:off x="164592" y="146304"/>
            <a:ext cx="8814816" cy="2505456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64234" y="381001"/>
            <a:ext cx="8229600" cy="2209800"/>
          </a:xfrm>
        </p:spPr>
        <p:txBody>
          <a:bodyPr lIns="45720" rIns="228600" anchor="b">
            <a:normAutofit/>
          </a:bodyPr>
          <a:lstStyle>
            <a:lvl1pPr marL="0" algn="r">
              <a:defRPr sz="480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133600" y="2819400"/>
            <a:ext cx="6560234" cy="1752600"/>
          </a:xfrm>
        </p:spPr>
        <p:txBody>
          <a:bodyPr lIns="45720" rIns="246888"/>
          <a:lstStyle>
            <a:lvl1pPr marL="0" indent="0" algn="r">
              <a:spcBef>
                <a:spcPts val="0"/>
              </a:spcBef>
              <a:buNone/>
              <a:defRPr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>
            <a:extLst/>
          </a:lstStyle>
          <a:p>
            <a:fld id="{C1AD0E85-23EA-49EF-B622-CC641F8804C8}" type="datetimeFigureOut">
              <a:rPr lang="en-US" smtClean="0"/>
              <a:t>10/24/2013</a:t>
            </a:fld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>
          <a:xfrm>
            <a:off x="8638952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028F5F2D-CDF2-425D-87C1-C3EE42337C20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>
          <a:xfrm>
            <a:off x="1600200" y="6509004"/>
            <a:ext cx="3907464" cy="274320"/>
          </a:xfrm>
        </p:spPr>
        <p:txBody>
          <a:bodyPr vert="horz" rtlCol="0"/>
          <a:lstStyle>
            <a:extLst/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1AD0E85-23EA-49EF-B622-CC641F8804C8}" type="datetimeFigureOut">
              <a:rPr lang="en-US" smtClean="0"/>
              <a:t>10/24/2013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28F5F2D-CDF2-425D-87C1-C3EE42337C2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 algn="l"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1AD0E85-23EA-49EF-B622-CC641F8804C8}" type="datetimeFigureOut">
              <a:rPr lang="en-US" smtClean="0"/>
              <a:t>10/24/2013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28F5F2D-CDF2-425D-87C1-C3EE42337C2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0" y="6642100"/>
            <a:ext cx="1800225" cy="21590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00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fr-CH"/>
              <a:t>HYPERATLANTICA  2010</a:t>
            </a:r>
            <a:endParaRPr lang="fr-CH" dirty="0"/>
          </a:p>
        </p:txBody>
      </p:sp>
      <p:sp>
        <p:nvSpPr>
          <p:cNvPr id="3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7056438" y="6681788"/>
            <a:ext cx="2087562" cy="176212"/>
          </a:xfrm>
        </p:spPr>
        <p:txBody>
          <a:bodyPr/>
          <a:lstStyle>
            <a:lvl1pPr algn="r">
              <a:defRPr sz="80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fr-CH"/>
              <a:t>HB9BOI - D44TOI Michel Berger</a:t>
            </a:r>
            <a:endParaRPr lang="fr-CH" dirty="0"/>
          </a:p>
        </p:txBody>
      </p:sp>
      <p:sp>
        <p:nvSpPr>
          <p:cNvPr id="4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3671888" y="6611938"/>
            <a:ext cx="1728787" cy="176212"/>
          </a:xfrm>
          <a:prstGeom prst="rect">
            <a:avLst/>
          </a:prstGeom>
        </p:spPr>
        <p:txBody>
          <a:bodyPr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05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E4CC9831-31E7-4F1C-9323-7276274EB600}" type="slidenum">
              <a:rPr lang="fr-CH"/>
              <a:pPr>
                <a:defRPr/>
              </a:pPr>
              <a:t>‹#›</a:t>
            </a:fld>
            <a:endParaRPr lang="fr-CH" sz="1100" dirty="0"/>
          </a:p>
        </p:txBody>
      </p:sp>
    </p:spTree>
    <p:extLst>
      <p:ext uri="{BB962C8B-B14F-4D97-AF65-F5344CB8AC3E}">
        <p14:creationId xmlns:p14="http://schemas.microsoft.com/office/powerpoint/2010/main" val="3838062581"/>
      </p:ext>
    </p:extLst>
  </p:cSld>
  <p:clrMapOvr>
    <a:masterClrMapping/>
  </p:clrMapOvr>
  <p:hf hdr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1AD0E85-23EA-49EF-B622-CC641F8804C8}" type="datetimeFigureOut">
              <a:rPr lang="en-US" smtClean="0"/>
              <a:t>10/24/2013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28F5F2D-CDF2-425D-87C1-C3EE42337C2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000128" y="3267456"/>
            <a:ext cx="74066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76" y="498230"/>
            <a:ext cx="7772400" cy="2731008"/>
          </a:xfrm>
        </p:spPr>
        <p:txBody>
          <a:bodyPr rIns="100584"/>
          <a:lstStyle>
            <a:lvl1pPr algn="r">
              <a:buNone/>
              <a:defRPr sz="4000" b="1" cap="none">
                <a:solidFill>
                  <a:schemeClr val="accent1">
                    <a:tint val="95000"/>
                    <a:satMod val="200000"/>
                  </a:schemeClr>
                </a:solidFill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287713"/>
            <a:ext cx="7772400" cy="1509712"/>
          </a:xfrm>
        </p:spPr>
        <p:txBody>
          <a:bodyPr rIns="128016" anchor="t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>
            <a:extLst/>
          </a:lstStyle>
          <a:p>
            <a:fld id="{C1AD0E85-23EA-49EF-B622-CC641F8804C8}" type="datetimeFigureOut">
              <a:rPr lang="en-US" smtClean="0"/>
              <a:t>10/24/2013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>
          <a:xfrm>
            <a:off x="8638952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028F5F2D-CDF2-425D-87C1-C3EE42337C20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>
          <a:xfrm>
            <a:off x="1600200" y="6513670"/>
            <a:ext cx="3907464" cy="274320"/>
          </a:xfrm>
        </p:spPr>
        <p:txBody>
          <a:bodyPr vert="horz" rtlCol="0"/>
          <a:lstStyle>
            <a:extLst/>
          </a:lstStyle>
          <a:p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1AD0E85-23EA-49EF-B622-CC641F8804C8}" type="datetimeFigureOut">
              <a:rPr lang="en-US" smtClean="0"/>
              <a:t>10/24/2013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41080" y="6514568"/>
            <a:ext cx="464288" cy="274320"/>
          </a:xfrm>
        </p:spPr>
        <p:txBody>
          <a:bodyPr/>
          <a:lstStyle>
            <a:extLst/>
          </a:lstStyle>
          <a:p>
            <a:fld id="{028F5F2D-CDF2-425D-87C1-C3EE42337C20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616744" y="216521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4800600" y="216521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1948"/>
            <a:ext cx="8229600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535113"/>
            <a:ext cx="4041775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941763"/>
          </a:xfrm>
        </p:spPr>
        <p:txBody>
          <a:bodyPr lIns="9144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941763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1AD0E85-23EA-49EF-B622-CC641F8804C8}" type="datetimeFigureOut">
              <a:rPr lang="en-US" smtClean="0"/>
              <a:t>10/24/2013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41080" y="6514568"/>
            <a:ext cx="464288" cy="274320"/>
          </a:xfrm>
        </p:spPr>
        <p:txBody>
          <a:bodyPr/>
          <a:lstStyle>
            <a:extLst/>
          </a:lstStyle>
          <a:p>
            <a:fld id="{028F5F2D-CDF2-425D-87C1-C3EE42337C2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3218"/>
            <a:ext cx="8229600" cy="1143000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1AD0E85-23EA-49EF-B622-CC641F8804C8}" type="datetimeFigureOut">
              <a:rPr lang="en-US" smtClean="0"/>
              <a:t>10/24/2013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28F5F2D-CDF2-425D-87C1-C3EE42337C20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1AD0E85-23EA-49EF-B622-CC641F8804C8}" type="datetimeFigureOut">
              <a:rPr lang="en-US" smtClean="0"/>
              <a:t>10/24/2013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28F5F2D-CDF2-425D-87C1-C3EE42337C2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5057552" y="105765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63136" y="304800"/>
            <a:ext cx="3931920" cy="762000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963136" y="1107560"/>
            <a:ext cx="3931920" cy="1066800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228600" y="2209800"/>
            <a:ext cx="8666456" cy="3977640"/>
          </a:xfrm>
        </p:spPr>
        <p:txBody>
          <a:bodyPr/>
          <a:lstStyle>
            <a:lvl1pPr marL="292608">
              <a:defRPr sz="3200"/>
            </a:lvl1pPr>
            <a:lvl2pPr marL="594360">
              <a:defRPr sz="2800"/>
            </a:lvl2pPr>
            <a:lvl3pPr marL="822960">
              <a:defRPr sz="2400"/>
            </a:lvl3pPr>
            <a:lvl4pPr marL="1051560">
              <a:defRPr sz="2000"/>
            </a:lvl4pPr>
            <a:lvl5pPr marL="1261872"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>
            <a:extLst/>
          </a:lstStyle>
          <a:p>
            <a:fld id="{C1AD0E85-23EA-49EF-B622-CC641F8804C8}" type="datetimeFigureOut">
              <a:rPr lang="en-US" smtClean="0"/>
              <a:t>10/24/2013</a:t>
            </a:fld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>
          <a:xfrm>
            <a:off x="8638952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028F5F2D-CDF2-425D-87C1-C3EE42337C20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>
          <a:xfrm>
            <a:off x="1600200" y="6513670"/>
            <a:ext cx="3907464" cy="274320"/>
          </a:xfrm>
        </p:spPr>
        <p:txBody>
          <a:bodyPr vert="horz" rtlCol="0"/>
          <a:lstStyle>
            <a:extLst/>
          </a:lstStyle>
          <a:p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0443" y="4724400"/>
            <a:ext cx="5486400" cy="664536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0443" y="5388936"/>
            <a:ext cx="5486400" cy="912255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3" name="Picture Placeholder 12"/>
          <p:cNvSpPr>
            <a:spLocks noGrp="1"/>
          </p:cNvSpPr>
          <p:nvPr>
            <p:ph type="pic" idx="1"/>
          </p:nvPr>
        </p:nvSpPr>
        <p:spPr>
          <a:xfrm>
            <a:off x="304800" y="249864"/>
            <a:ext cx="8534400" cy="4343400"/>
          </a:xfrm>
          <a:prstGeom prst="round2DiagRect">
            <a:avLst>
              <a:gd name="adj1" fmla="val 11403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  <a:extLst/>
          </a:lstStyle>
          <a:p>
            <a:pPr marL="0" algn="l" rtl="0" eaLnBrk="1" latinLnBrk="0" hangingPunct="1"/>
            <a:r>
              <a:rPr kumimoji="0" lang="en-US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>
            <a:extLst/>
          </a:lstStyle>
          <a:p>
            <a:fld id="{C1AD0E85-23EA-49EF-B622-CC641F8804C8}" type="datetimeFigureOut">
              <a:rPr lang="en-US" smtClean="0"/>
              <a:t>10/24/2013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>
          <a:xfrm>
            <a:off x="8638952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028F5F2D-CDF2-425D-87C1-C3EE42337C20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>
          <a:xfrm>
            <a:off x="1600200" y="6509004"/>
            <a:ext cx="3907464" cy="274320"/>
          </a:xfrm>
        </p:spPr>
        <p:txBody>
          <a:bodyPr vert="horz" rtlCol="0"/>
          <a:lstStyle>
            <a:extLst/>
          </a:lstStyle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 Diagonal Corner Rectangle 6"/>
          <p:cNvSpPr/>
          <p:nvPr/>
        </p:nvSpPr>
        <p:spPr>
          <a:xfrm>
            <a:off x="164592" y="147085"/>
            <a:ext cx="8810846" cy="6565392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1295400" y="6400800"/>
            <a:ext cx="4212264" cy="274320"/>
          </a:xfrm>
          <a:prstGeom prst="rect">
            <a:avLst/>
          </a:prstGeom>
        </p:spPr>
        <p:txBody>
          <a:bodyPr/>
          <a:lstStyle>
            <a:lvl1pPr algn="r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5562600" y="6400800"/>
            <a:ext cx="3002280" cy="274320"/>
          </a:xfrm>
          <a:prstGeom prst="rect">
            <a:avLst/>
          </a:prstGeom>
        </p:spPr>
        <p:txBody>
          <a:bodyPr/>
          <a:lstStyle>
            <a:lvl1pPr algn="l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fld id="{C1AD0E85-23EA-49EF-B622-CC641F8804C8}" type="datetimeFigureOut">
              <a:rPr lang="en-US" smtClean="0"/>
              <a:t>10/24/2013</a:t>
            </a:fld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638952" y="6514568"/>
            <a:ext cx="464288" cy="274320"/>
          </a:xfrm>
          <a:prstGeom prst="rect">
            <a:avLst/>
          </a:prstGeom>
        </p:spPr>
        <p:txBody>
          <a:bodyPr anchor="ctr"/>
          <a:lstStyle>
            <a:lvl1pPr algn="r" eaLnBrk="1" latinLnBrk="0" hangingPunct="1">
              <a:defRPr kumimoji="0" sz="1600">
                <a:solidFill>
                  <a:schemeClr val="tx2">
                    <a:shade val="90000"/>
                  </a:schemeClr>
                </a:solidFill>
                <a:effectLst/>
              </a:defRPr>
            </a:lvl1pPr>
            <a:extLst/>
          </a:lstStyle>
          <a:p>
            <a:fld id="{028F5F2D-CDF2-425D-87C1-C3EE42337C20}" type="slidenum">
              <a:rPr lang="en-US" smtClean="0"/>
              <a:t>‹#›</a:t>
            </a:fld>
            <a:endParaRPr lang="en-US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53536"/>
            <a:ext cx="8229600" cy="1143000"/>
          </a:xfrm>
          <a:prstGeom prst="rect">
            <a:avLst/>
          </a:prstGeom>
        </p:spPr>
        <p:txBody>
          <a:bodyPr rIns="91440" anchor="b">
            <a:norm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646237"/>
            <a:ext cx="8229600" cy="452628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marL="54864" algn="r" rtl="0" eaLnBrk="1" latinLnBrk="0" hangingPunct="1">
        <a:spcBef>
          <a:spcPct val="0"/>
        </a:spcBef>
        <a:buNone/>
        <a:defRPr kumimoji="0" sz="4600" kern="1200">
          <a:solidFill>
            <a:schemeClr val="tx2">
              <a:tint val="100000"/>
              <a:shade val="90000"/>
              <a:satMod val="250000"/>
              <a:alpha val="100000"/>
            </a:schemeClr>
          </a:solidFill>
          <a:effectLst>
            <a:outerShdw blurRad="38100" dist="25500" dir="5400000" algn="tl" rotWithShape="0">
              <a:srgbClr val="000000">
                <a:satMod val="180000"/>
                <a:alpha val="7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92100" indent="-292100" algn="l" rtl="0" eaLnBrk="1" latinLnBrk="0" hangingPunct="1">
        <a:spcBef>
          <a:spcPts val="0"/>
        </a:spcBef>
        <a:buClr>
          <a:schemeClr val="accent1"/>
        </a:buClr>
        <a:buSzPct val="70000"/>
        <a:buFont typeface="Wingdings 2"/>
        <a:buChar char="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rtl="0" eaLnBrk="1" latinLnBrk="0" hangingPunct="1">
        <a:spcBef>
          <a:spcPts val="400"/>
        </a:spcBef>
        <a:buClr>
          <a:schemeClr val="accent2"/>
        </a:buClr>
        <a:buSzPct val="90000"/>
        <a:buFontTx/>
        <a:buChar char="•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192024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kuhne-electronic.de/uploads/pics/10g3-432_01.jpg" TargetMode="External"/><Relationship Id="rId2" Type="http://schemas.openxmlformats.org/officeDocument/2006/relationships/hyperlink" Target="http://www.kuhne-electronic.de/en/products.html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jpeg"/><Relationship Id="rId4" Type="http://schemas.openxmlformats.org/officeDocument/2006/relationships/image" Target="../media/image49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jpe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1.jpeg"/><Relationship Id="rId7" Type="http://schemas.openxmlformats.org/officeDocument/2006/relationships/image" Target="../media/image15.jp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em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914939"/>
            <a:ext cx="3962400" cy="2971800"/>
          </a:xfrm>
          <a:prstGeom prst="rect">
            <a:avLst/>
          </a:prstGeom>
          <a:ln w="19050">
            <a:solidFill>
              <a:srgbClr val="92D050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4234" y="381001"/>
            <a:ext cx="8229600" cy="1447799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92D050"/>
                </a:solidFill>
              </a:rPr>
              <a:t>Entering The Exciting World of Amateur Ten GHz</a:t>
            </a:r>
            <a:endParaRPr lang="en-US" dirty="0">
              <a:solidFill>
                <a:srgbClr val="92D05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800600" y="2743200"/>
            <a:ext cx="4142615" cy="3865418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rgbClr val="FFFF00"/>
                </a:solidFill>
              </a:rPr>
              <a:t>Building an X-band transceiver with a little determination and a radio budget</a:t>
            </a:r>
          </a:p>
          <a:p>
            <a:endParaRPr lang="en-US" sz="2800" dirty="0" smtClean="0"/>
          </a:p>
          <a:p>
            <a:endParaRPr lang="en-US" sz="2400" dirty="0"/>
          </a:p>
          <a:p>
            <a:r>
              <a:rPr lang="en-US" sz="2400" u="sng" dirty="0" smtClean="0">
                <a:solidFill>
                  <a:srgbClr val="FFC000"/>
                </a:solidFill>
              </a:rPr>
              <a:t>Brian Thorson, </a:t>
            </a:r>
          </a:p>
          <a:p>
            <a:r>
              <a:rPr lang="en-US" sz="2400" u="sng" dirty="0" smtClean="0">
                <a:solidFill>
                  <a:srgbClr val="FFC000"/>
                </a:solidFill>
              </a:rPr>
              <a:t>AF6NA</a:t>
            </a:r>
          </a:p>
          <a:p>
            <a:r>
              <a:rPr lang="en-US" sz="2400" dirty="0" smtClean="0"/>
              <a:t>Past Vice-President SBMS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582" y="4267200"/>
            <a:ext cx="3885093" cy="2438400"/>
          </a:xfrm>
          <a:prstGeom prst="rect">
            <a:avLst/>
          </a:prstGeom>
          <a:ln w="19050">
            <a:solidFill>
              <a:srgbClr val="FFFF00"/>
            </a:solidFill>
          </a:ln>
        </p:spPr>
      </p:pic>
    </p:spTree>
    <p:extLst>
      <p:ext uri="{BB962C8B-B14F-4D97-AF65-F5344CB8AC3E}">
        <p14:creationId xmlns:p14="http://schemas.microsoft.com/office/powerpoint/2010/main" val="4265742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762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2012 Contest Results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903" y="1143000"/>
            <a:ext cx="8891897" cy="5638800"/>
          </a:xfrm>
        </p:spPr>
      </p:pic>
    </p:spTree>
    <p:extLst>
      <p:ext uri="{BB962C8B-B14F-4D97-AF65-F5344CB8AC3E}">
        <p14:creationId xmlns:p14="http://schemas.microsoft.com/office/powerpoint/2010/main" val="303882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rgbClr val="92D050"/>
                </a:solidFill>
              </a:rPr>
              <a:t>Your Next Project?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 smtClean="0"/>
              <a:t>This could be the next challenge for some of you Hams with some experience but who are looking for a new avenue or thrill in Amateur Radio!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4157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3536"/>
            <a:ext cx="7848600" cy="737064"/>
          </a:xfrm>
        </p:spPr>
        <p:txBody>
          <a:bodyPr>
            <a:normAutofit/>
          </a:bodyPr>
          <a:lstStyle/>
          <a:p>
            <a:r>
              <a:rPr lang="en-US" sz="3600" dirty="0" smtClean="0"/>
              <a:t>N5BF “X-Banding” at </a:t>
            </a:r>
            <a:r>
              <a:rPr lang="en-US" sz="3600" dirty="0"/>
              <a:t>S</a:t>
            </a:r>
            <a:r>
              <a:rPr lang="en-US" sz="3600" dirty="0" smtClean="0"/>
              <a:t>olana Beach</a:t>
            </a:r>
            <a:endParaRPr lang="en-US" sz="36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143000"/>
            <a:ext cx="7467600" cy="5600700"/>
          </a:xfrm>
          <a:ln w="25400">
            <a:solidFill>
              <a:srgbClr val="FFFF00"/>
            </a:solidFill>
          </a:ln>
        </p:spPr>
      </p:pic>
    </p:spTree>
    <p:extLst>
      <p:ext uri="{BB962C8B-B14F-4D97-AF65-F5344CB8AC3E}">
        <p14:creationId xmlns:p14="http://schemas.microsoft.com/office/powerpoint/2010/main" val="2699830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381000"/>
            <a:ext cx="8610600" cy="813264"/>
          </a:xfrm>
        </p:spPr>
        <p:txBody>
          <a:bodyPr>
            <a:noAutofit/>
          </a:bodyPr>
          <a:lstStyle/>
          <a:p>
            <a:r>
              <a:rPr lang="en-US" sz="3300" dirty="0" smtClean="0"/>
              <a:t>How to </a:t>
            </a:r>
            <a:r>
              <a:rPr lang="en-US" sz="3300" dirty="0"/>
              <a:t>e</a:t>
            </a:r>
            <a:r>
              <a:rPr lang="en-US" sz="3300" dirty="0" smtClean="0"/>
              <a:t>xplain your (very) “geeky” activity </a:t>
            </a:r>
            <a:endParaRPr lang="en-US" sz="33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00200" y="1447800"/>
            <a:ext cx="5486400" cy="52578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dirty="0" smtClean="0"/>
              <a:t>“Do you have a 4G phone?   … Well, this is 10G.”</a:t>
            </a:r>
          </a:p>
          <a:p>
            <a:pPr marL="0" indent="0" algn="ctr">
              <a:buNone/>
            </a:pPr>
            <a:endParaRPr lang="en-US" sz="1800" dirty="0" smtClean="0"/>
          </a:p>
          <a:p>
            <a:pPr marL="0" indent="0" algn="ctr">
              <a:buNone/>
            </a:pPr>
            <a:r>
              <a:rPr lang="en-US" dirty="0" smtClean="0"/>
              <a:t>“We are searching for whales in migration.”</a:t>
            </a:r>
          </a:p>
          <a:p>
            <a:pPr marL="0" indent="0" algn="ctr">
              <a:buNone/>
            </a:pPr>
            <a:endParaRPr lang="en-US" sz="1800" dirty="0" smtClean="0"/>
          </a:p>
          <a:p>
            <a:pPr marL="0" indent="0" algn="ctr">
              <a:buNone/>
            </a:pPr>
            <a:r>
              <a:rPr lang="en-US" dirty="0" smtClean="0"/>
              <a:t>“I wish you wouldn’t ask me questions like that, I may have to call the FBI.”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 smtClean="0"/>
              <a:t>“We are X-banding.”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1513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508464"/>
          </a:xfrm>
        </p:spPr>
        <p:txBody>
          <a:bodyPr>
            <a:noAutofit/>
          </a:bodyPr>
          <a:lstStyle/>
          <a:p>
            <a:pPr algn="ctr"/>
            <a:r>
              <a:rPr lang="en-US" sz="3600" dirty="0" smtClean="0">
                <a:solidFill>
                  <a:srgbClr val="92D050"/>
                </a:solidFill>
              </a:rPr>
              <a:t>A Recent X-Band QSO</a:t>
            </a:r>
            <a:endParaRPr lang="en-US" sz="3600" dirty="0">
              <a:solidFill>
                <a:srgbClr val="92D05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609600"/>
            <a:ext cx="8534400" cy="57912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 smtClean="0"/>
              <a:t>San Diego </a:t>
            </a:r>
            <a:r>
              <a:rPr lang="en-US" sz="1400" dirty="0" smtClean="0"/>
              <a:t>(DM12JU) </a:t>
            </a:r>
            <a:r>
              <a:rPr lang="en-US" sz="2400" dirty="0" smtClean="0"/>
              <a:t>to Avenal on 3W at 10368.425 MHz- 426 km</a:t>
            </a:r>
            <a:endParaRPr lang="en-US" sz="2000" u="sng" dirty="0">
              <a:solidFill>
                <a:srgbClr val="00B0F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1092706"/>
            <a:ext cx="6705600" cy="5758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245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508464"/>
          </a:xfrm>
        </p:spPr>
        <p:txBody>
          <a:bodyPr>
            <a:noAutofit/>
          </a:bodyPr>
          <a:lstStyle/>
          <a:p>
            <a:pPr algn="ctr"/>
            <a:r>
              <a:rPr lang="en-US" sz="3600" dirty="0" smtClean="0">
                <a:solidFill>
                  <a:srgbClr val="92D050"/>
                </a:solidFill>
              </a:rPr>
              <a:t>My Longest X-Band QSO</a:t>
            </a:r>
            <a:endParaRPr lang="en-US" sz="3600" dirty="0">
              <a:solidFill>
                <a:srgbClr val="92D05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685800"/>
            <a:ext cx="8458200" cy="57150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400" dirty="0" smtClean="0"/>
              <a:t>Signal Hill </a:t>
            </a:r>
            <a:r>
              <a:rPr lang="en-US" sz="1600" dirty="0" smtClean="0"/>
              <a:t>(DM03WT)</a:t>
            </a:r>
            <a:r>
              <a:rPr lang="en-US" sz="2400" dirty="0" smtClean="0"/>
              <a:t> to Mt. Vaca </a:t>
            </a:r>
            <a:r>
              <a:rPr lang="en-US" sz="1600" dirty="0" smtClean="0"/>
              <a:t>(CM88WJ)</a:t>
            </a:r>
            <a:r>
              <a:rPr lang="en-US" sz="2400" dirty="0" smtClean="0"/>
              <a:t> – 623 km (386 mi.)</a:t>
            </a:r>
            <a:endParaRPr lang="en-US" sz="2000" u="sng" dirty="0">
              <a:solidFill>
                <a:srgbClr val="00B0F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217" y="1092574"/>
            <a:ext cx="6400800" cy="5765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2915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8229600" cy="49722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300" dirty="0" smtClean="0">
                <a:solidFill>
                  <a:srgbClr val="92D050"/>
                </a:solidFill>
              </a:rPr>
              <a:t>The 2011 ARRL 10 GHZ and UP Contest: </a:t>
            </a:r>
            <a:r>
              <a:rPr lang="en-US" sz="2700" dirty="0" smtClean="0">
                <a:solidFill>
                  <a:schemeClr val="tx1"/>
                </a:solidFill>
              </a:rPr>
              <a:t>   </a:t>
            </a:r>
            <a:r>
              <a:rPr lang="en-US" sz="2700" dirty="0" smtClean="0">
                <a:solidFill>
                  <a:srgbClr val="FFFF00"/>
                </a:solidFill>
              </a:rPr>
              <a:t>AF6NA - 40,674 Points – 7</a:t>
            </a:r>
            <a:r>
              <a:rPr lang="en-US" sz="2700" baseline="30000" dirty="0" smtClean="0">
                <a:solidFill>
                  <a:srgbClr val="FFFF00"/>
                </a:solidFill>
              </a:rPr>
              <a:t>th</a:t>
            </a:r>
            <a:r>
              <a:rPr lang="en-US" sz="2700" dirty="0" smtClean="0">
                <a:solidFill>
                  <a:srgbClr val="FFFF00"/>
                </a:solidFill>
              </a:rPr>
              <a:t> Place in the U.S.</a:t>
            </a:r>
            <a:endParaRPr lang="en-US" sz="2700" dirty="0">
              <a:solidFill>
                <a:srgbClr val="FFFF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5327" y="1030623"/>
            <a:ext cx="5237702" cy="574424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3698" y="1173480"/>
            <a:ext cx="2450435" cy="1837826"/>
          </a:xfrm>
          <a:prstGeom prst="rect">
            <a:avLst/>
          </a:prstGeom>
          <a:ln w="25400">
            <a:solidFill>
              <a:srgbClr val="FFC000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7017" y="3379368"/>
            <a:ext cx="2402978" cy="1802232"/>
          </a:xfrm>
          <a:prstGeom prst="rect">
            <a:avLst/>
          </a:prstGeom>
          <a:ln w="25400">
            <a:solidFill>
              <a:srgbClr val="FFC000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8506" y="5055341"/>
            <a:ext cx="2292708" cy="1719531"/>
          </a:xfrm>
          <a:prstGeom prst="rect">
            <a:avLst/>
          </a:prstGeom>
          <a:ln w="25400">
            <a:solidFill>
              <a:srgbClr val="FFC000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5164" y="3352799"/>
            <a:ext cx="2245390" cy="1983697"/>
          </a:xfrm>
          <a:prstGeom prst="rect">
            <a:avLst/>
          </a:prstGeom>
          <a:ln w="25400">
            <a:solidFill>
              <a:srgbClr val="FFC000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1777070"/>
            <a:ext cx="2528396" cy="1602298"/>
          </a:xfrm>
          <a:prstGeom prst="rect">
            <a:avLst/>
          </a:prstGeom>
          <a:ln w="25400">
            <a:solidFill>
              <a:srgbClr val="FFC000"/>
            </a:solidFill>
          </a:ln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197648"/>
            <a:ext cx="8616910" cy="541019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000" b="1" dirty="0" smtClean="0"/>
              <a:t>					                      Placerville</a:t>
            </a:r>
          </a:p>
          <a:p>
            <a:pPr marL="0" indent="0">
              <a:buNone/>
            </a:pPr>
            <a:endParaRPr lang="en-US" sz="2000" b="1" dirty="0" smtClean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 smtClean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 smtClean="0"/>
          </a:p>
          <a:p>
            <a:pPr marL="0" indent="0">
              <a:buNone/>
            </a:pPr>
            <a:r>
              <a:rPr lang="en-US" sz="2000" b="1" dirty="0" smtClean="0"/>
              <a:t>	          Walnut Grove (I-5)	</a:t>
            </a:r>
          </a:p>
          <a:p>
            <a:pPr marL="0" indent="0">
              <a:buNone/>
            </a:pPr>
            <a:endParaRPr lang="en-US" sz="2000" b="1" dirty="0" smtClean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 smtClean="0"/>
          </a:p>
          <a:p>
            <a:pPr marL="0" indent="0">
              <a:buNone/>
            </a:pPr>
            <a:endParaRPr lang="en-US" sz="2000" b="1" dirty="0" smtClean="0"/>
          </a:p>
          <a:p>
            <a:pPr marL="0" indent="0">
              <a:buNone/>
            </a:pPr>
            <a:endParaRPr lang="en-US" sz="2000" b="1" dirty="0" smtClean="0"/>
          </a:p>
          <a:p>
            <a:pPr marL="0" indent="0">
              <a:buNone/>
            </a:pPr>
            <a:r>
              <a:rPr lang="en-US" sz="2000" b="1" dirty="0" smtClean="0"/>
              <a:t>		     Los Banos (I-5)	 </a:t>
            </a:r>
          </a:p>
          <a:p>
            <a:pPr marL="0" indent="0">
              <a:buNone/>
            </a:pPr>
            <a:r>
              <a:rPr lang="en-US" sz="2000" b="1" dirty="0" smtClean="0"/>
              <a:t>							     Frazier Peak</a:t>
            </a:r>
          </a:p>
          <a:p>
            <a:pPr marL="0" indent="0">
              <a:buNone/>
            </a:pPr>
            <a:r>
              <a:rPr lang="en-US" sz="2000" b="1" dirty="0" smtClean="0"/>
              <a:t>			           Avenal </a:t>
            </a:r>
          </a:p>
          <a:p>
            <a:pPr marL="0" indent="0">
              <a:buNone/>
            </a:pPr>
            <a:r>
              <a:rPr lang="en-US" sz="2000" b="1" dirty="0" smtClean="0"/>
              <a:t>						      </a:t>
            </a:r>
            <a:r>
              <a:rPr lang="en-US" sz="2000" b="1" dirty="0" smtClean="0">
                <a:solidFill>
                  <a:srgbClr val="FF0000"/>
                </a:solidFill>
              </a:rPr>
              <a:t>Corona (Home QTH)</a:t>
            </a:r>
          </a:p>
          <a:p>
            <a:pPr marL="0" indent="0">
              <a:buNone/>
            </a:pPr>
            <a:endParaRPr lang="en-US" sz="2000" b="1" dirty="0" smtClean="0"/>
          </a:p>
          <a:p>
            <a:pPr marL="0" indent="0">
              <a:buNone/>
            </a:pPr>
            <a:r>
              <a:rPr lang="en-US" sz="2000" b="1" dirty="0"/>
              <a:t>	</a:t>
            </a:r>
            <a:r>
              <a:rPr lang="en-US" sz="2000" b="1" dirty="0" smtClean="0"/>
              <a:t>				              </a:t>
            </a:r>
            <a:r>
              <a:rPr lang="en-US" sz="2000" b="1" dirty="0" smtClean="0">
                <a:solidFill>
                  <a:srgbClr val="FF0000"/>
                </a:solidFill>
              </a:rPr>
              <a:t>Mt. Soledad, San Diego</a:t>
            </a:r>
            <a:endParaRPr lang="en-US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6253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3536"/>
            <a:ext cx="8229600" cy="965664"/>
          </a:xfrm>
        </p:spPr>
        <p:txBody>
          <a:bodyPr/>
          <a:lstStyle/>
          <a:p>
            <a:r>
              <a:rPr lang="en-US" dirty="0" smtClean="0">
                <a:solidFill>
                  <a:srgbClr val="92D050"/>
                </a:solidFill>
              </a:rPr>
              <a:t>LINE-OF-SIGHT ??</a:t>
            </a:r>
            <a:endParaRPr lang="en-US" dirty="0">
              <a:solidFill>
                <a:srgbClr val="92D05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648517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en-US" dirty="0" smtClean="0"/>
              <a:t>Hey,  isn’t microwave just </a:t>
            </a:r>
          </a:p>
          <a:p>
            <a:pPr marL="0" indent="0" algn="ctr">
              <a:buNone/>
            </a:pPr>
            <a:r>
              <a:rPr lang="en-US" dirty="0" smtClean="0"/>
              <a:t>“line-of-sight” communications?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 smtClean="0">
                <a:solidFill>
                  <a:srgbClr val="FFFF00"/>
                </a:solidFill>
              </a:rPr>
              <a:t>YES and NO</a:t>
            </a:r>
            <a:endParaRPr lang="en-US" dirty="0" smtClean="0">
              <a:solidFill>
                <a:srgbClr val="FFFF00"/>
              </a:solidFill>
            </a:endParaRP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 smtClean="0"/>
              <a:t>How did I work Mt. Potosi in Las Vegas from Los Banos, CA, (529 km) </a:t>
            </a:r>
          </a:p>
          <a:p>
            <a:pPr marL="0" indent="0" algn="ctr">
              <a:buNone/>
            </a:pPr>
            <a:r>
              <a:rPr lang="en-US" dirty="0" smtClean="0"/>
              <a:t>shooting over the north slope of Mt. Whitney,</a:t>
            </a:r>
          </a:p>
          <a:p>
            <a:pPr marL="0" indent="0" algn="ctr">
              <a:buNone/>
            </a:pPr>
            <a:r>
              <a:rPr lang="en-US" dirty="0" smtClean="0"/>
              <a:t> the tallest peak </a:t>
            </a:r>
          </a:p>
          <a:p>
            <a:pPr marL="0" indent="0" algn="ctr">
              <a:buNone/>
            </a:pPr>
            <a:r>
              <a:rPr lang="en-US" dirty="0" smtClean="0"/>
              <a:t>in the contiguous 48 states ???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 smtClean="0"/>
              <a:t>It’s in my log.  WA6JBD and WA6CDR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4911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0522" y="457200"/>
            <a:ext cx="8229600" cy="889464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92D050"/>
                </a:solidFill>
              </a:rPr>
              <a:t>Over Mt. Whitney</a:t>
            </a:r>
            <a:endParaRPr lang="en-US" dirty="0">
              <a:solidFill>
                <a:srgbClr val="92D05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0522" y="1600200"/>
            <a:ext cx="8229600" cy="4373880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smtClean="0"/>
              <a:t>Los Banos to Mt. Potosi – 529 km (329 mi.) </a:t>
            </a:r>
            <a:endParaRPr lang="en-US" dirty="0"/>
          </a:p>
        </p:txBody>
      </p:sp>
      <p:pic>
        <p:nvPicPr>
          <p:cNvPr id="1026" name="Picture 2" descr="C:\Users\user1\Desktop\Hamcon 2011\Intro To Microwave\potos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112" y="2438400"/>
            <a:ext cx="8859132" cy="4244519"/>
          </a:xfrm>
          <a:prstGeom prst="rect">
            <a:avLst/>
          </a:prstGeom>
          <a:noFill/>
          <a:ln w="254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8948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0748" y="457200"/>
            <a:ext cx="8229600" cy="889464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>
                <a:solidFill>
                  <a:srgbClr val="92D050"/>
                </a:solidFill>
              </a:rPr>
              <a:t>Microwaves Over Mt. Whitney??!!</a:t>
            </a:r>
            <a:endParaRPr lang="en-US" dirty="0">
              <a:solidFill>
                <a:srgbClr val="92D05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2667000"/>
            <a:ext cx="4857750" cy="364331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952999" y="2189946"/>
            <a:ext cx="198092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14,497 feet</a:t>
            </a:r>
          </a:p>
          <a:p>
            <a:r>
              <a:rPr lang="en-US" sz="2800" dirty="0">
                <a:solidFill>
                  <a:srgbClr val="FF0000"/>
                </a:solidFill>
              </a:rPr>
              <a:t>V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378256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402711"/>
            <a:ext cx="8001000" cy="640508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143000" y="6161465"/>
            <a:ext cx="71670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Meetings 1</a:t>
            </a:r>
            <a:r>
              <a:rPr lang="en-US" baseline="30000" dirty="0" smtClean="0">
                <a:solidFill>
                  <a:srgbClr val="FFFF00"/>
                </a:solidFill>
              </a:rPr>
              <a:t>st</a:t>
            </a:r>
            <a:r>
              <a:rPr lang="en-US" dirty="0" smtClean="0">
                <a:solidFill>
                  <a:srgbClr val="FFFF00"/>
                </a:solidFill>
              </a:rPr>
              <a:t> Thursdays 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7:00 PM – American Legion Hall – 1024 </a:t>
            </a:r>
            <a:r>
              <a:rPr lang="en-US" dirty="0">
                <a:solidFill>
                  <a:srgbClr val="FFFF00"/>
                </a:solidFill>
              </a:rPr>
              <a:t>Main Street </a:t>
            </a:r>
            <a:r>
              <a:rPr lang="en-US" dirty="0" smtClean="0">
                <a:solidFill>
                  <a:srgbClr val="FFFF00"/>
                </a:solidFill>
              </a:rPr>
              <a:t>– Corona</a:t>
            </a:r>
            <a:r>
              <a:rPr lang="en-US" dirty="0">
                <a:solidFill>
                  <a:srgbClr val="FFFF00"/>
                </a:solidFill>
              </a:rPr>
              <a:t>, CA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38200" y="685800"/>
            <a:ext cx="3717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r"/>
            <a:r>
              <a:rPr lang="en-US" dirty="0">
                <a:solidFill>
                  <a:srgbClr val="00B0F0"/>
                </a:solidFill>
              </a:rPr>
              <a:t>http://www.ham-radio.com/sbms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7563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752600"/>
            <a:ext cx="8229600" cy="29718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10 GHz World Record:  2696km</a:t>
            </a:r>
            <a:br>
              <a:rPr lang="en-US" dirty="0" smtClean="0"/>
            </a:br>
            <a:r>
              <a:rPr lang="en-US" dirty="0" smtClean="0"/>
              <a:t>(Almost 1700 Miles)</a:t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sz="4800" dirty="0" smtClean="0"/>
              <a:t>Set </a:t>
            </a:r>
            <a:r>
              <a:rPr lang="en-US" sz="4800" dirty="0"/>
              <a:t>July 10</a:t>
            </a:r>
            <a:r>
              <a:rPr lang="en-US" sz="4800" baseline="30000" dirty="0"/>
              <a:t>th</a:t>
            </a:r>
            <a:r>
              <a:rPr lang="en-US" sz="4800" dirty="0"/>
              <a:t>, </a:t>
            </a:r>
            <a:r>
              <a:rPr lang="en-US" sz="4800" dirty="0" smtClean="0"/>
              <a:t>2010</a:t>
            </a:r>
            <a:br>
              <a:rPr lang="en-US" sz="4800" dirty="0" smtClean="0"/>
            </a:br>
            <a:r>
              <a:rPr lang="en-US" sz="4800" dirty="0"/>
              <a:t>by Swiss “Hyperatlantica” Team</a:t>
            </a:r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228600" y="2590800"/>
            <a:ext cx="8686800" cy="609600"/>
          </a:xfrm>
          <a:prstGeom prst="rect">
            <a:avLst/>
          </a:prstGeom>
        </p:spPr>
        <p:txBody>
          <a:bodyPr rIns="91440" anchor="b">
            <a:normAutofit fontScale="90000" lnSpcReduction="20000"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>
            <a:lvl1pPr marL="54864" algn="r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en-US" sz="4300" smtClean="0"/>
              <a:t>Cape Verde Islands to Portugal</a:t>
            </a:r>
            <a:endParaRPr lang="en-US" sz="4300" dirty="0"/>
          </a:p>
        </p:txBody>
      </p:sp>
      <p:pic>
        <p:nvPicPr>
          <p:cNvPr id="5" name="Maid with the Flaxen Hair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93704" y="5334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992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141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World Record 10 GHz QSO Video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5800" y="1676400"/>
            <a:ext cx="8035636" cy="44196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174639" y="685800"/>
            <a:ext cx="705795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/>
              <a:t>HB9AZN, Pierre-Andre Probst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863838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93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 fullScrn="1">
              <p:cMediaNode vol="80000" showWhenStopped="0">
                <p:cTn id="12" fill="remove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fr-CH"/>
              <a:t>HYPERATLANTICA</a:t>
            </a:r>
            <a:r>
              <a:rPr lang="fr-CH">
                <a:solidFill>
                  <a:schemeClr val="tx1">
                    <a:lumMod val="65000"/>
                    <a:lumOff val="35000"/>
                  </a:schemeClr>
                </a:solidFill>
              </a:rPr>
              <a:t>  </a:t>
            </a:r>
            <a:r>
              <a:rPr lang="fr-CH"/>
              <a:t>2010</a:t>
            </a:r>
            <a:endParaRPr lang="fr-CH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CH"/>
              <a:t>HB9BOI - D44TOI Michel Berger</a:t>
            </a:r>
            <a:endParaRPr lang="fr-CH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D1F40D8-3CD4-491D-8592-1AD7D60ADDDE}" type="slidenum">
              <a:rPr lang="fr-CH"/>
              <a:pPr>
                <a:defRPr/>
              </a:pPr>
              <a:t>22</a:t>
            </a:fld>
            <a:endParaRPr lang="fr-CH" sz="1100" dirty="0"/>
          </a:p>
        </p:txBody>
      </p:sp>
      <p:sp>
        <p:nvSpPr>
          <p:cNvPr id="6" name="Rectangle 5"/>
          <p:cNvSpPr/>
          <p:nvPr/>
        </p:nvSpPr>
        <p:spPr>
          <a:xfrm>
            <a:off x="3267075" y="256164"/>
            <a:ext cx="2663825" cy="58420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CH" sz="32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Planification</a:t>
            </a:r>
            <a:endParaRPr lang="fr-CH" sz="105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2294" name="Image 6" descr="D44_neutre_coupé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613" y="1052513"/>
            <a:ext cx="5238750" cy="557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Forme libre 7"/>
          <p:cNvSpPr/>
          <p:nvPr/>
        </p:nvSpPr>
        <p:spPr>
          <a:xfrm>
            <a:off x="2001838" y="1822450"/>
            <a:ext cx="3902075" cy="1054100"/>
          </a:xfrm>
          <a:custGeom>
            <a:avLst/>
            <a:gdLst>
              <a:gd name="connsiteX0" fmla="*/ 0 w 4401879"/>
              <a:gd name="connsiteY0" fmla="*/ 120503 h 1247554"/>
              <a:gd name="connsiteX1" fmla="*/ 552893 w 4401879"/>
              <a:gd name="connsiteY1" fmla="*/ 24810 h 1247554"/>
              <a:gd name="connsiteX2" fmla="*/ 1148316 w 4401879"/>
              <a:gd name="connsiteY2" fmla="*/ 3544 h 1247554"/>
              <a:gd name="connsiteX3" fmla="*/ 1839432 w 4401879"/>
              <a:gd name="connsiteY3" fmla="*/ 46075 h 1247554"/>
              <a:gd name="connsiteX4" fmla="*/ 2498651 w 4401879"/>
              <a:gd name="connsiteY4" fmla="*/ 205563 h 1247554"/>
              <a:gd name="connsiteX5" fmla="*/ 3125972 w 4401879"/>
              <a:gd name="connsiteY5" fmla="*/ 428847 h 1247554"/>
              <a:gd name="connsiteX6" fmla="*/ 3689498 w 4401879"/>
              <a:gd name="connsiteY6" fmla="*/ 726558 h 1247554"/>
              <a:gd name="connsiteX7" fmla="*/ 4082902 w 4401879"/>
              <a:gd name="connsiteY7" fmla="*/ 981740 h 1247554"/>
              <a:gd name="connsiteX8" fmla="*/ 4401879 w 4401879"/>
              <a:gd name="connsiteY8" fmla="*/ 1247554 h 1247554"/>
              <a:gd name="connsiteX9" fmla="*/ 4401879 w 4401879"/>
              <a:gd name="connsiteY9" fmla="*/ 1247554 h 12475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401879" h="1247554">
                <a:moveTo>
                  <a:pt x="0" y="120503"/>
                </a:moveTo>
                <a:cubicBezTo>
                  <a:pt x="180753" y="82403"/>
                  <a:pt x="361507" y="44303"/>
                  <a:pt x="552893" y="24810"/>
                </a:cubicBezTo>
                <a:cubicBezTo>
                  <a:pt x="744279" y="5317"/>
                  <a:pt x="933893" y="0"/>
                  <a:pt x="1148316" y="3544"/>
                </a:cubicBezTo>
                <a:cubicBezTo>
                  <a:pt x="1362739" y="7088"/>
                  <a:pt x="1614376" y="12405"/>
                  <a:pt x="1839432" y="46075"/>
                </a:cubicBezTo>
                <a:cubicBezTo>
                  <a:pt x="2064488" y="79745"/>
                  <a:pt x="2284228" y="141768"/>
                  <a:pt x="2498651" y="205563"/>
                </a:cubicBezTo>
                <a:cubicBezTo>
                  <a:pt x="2713074" y="269358"/>
                  <a:pt x="2927498" y="342015"/>
                  <a:pt x="3125972" y="428847"/>
                </a:cubicBezTo>
                <a:cubicBezTo>
                  <a:pt x="3324446" y="515679"/>
                  <a:pt x="3530010" y="634409"/>
                  <a:pt x="3689498" y="726558"/>
                </a:cubicBezTo>
                <a:cubicBezTo>
                  <a:pt x="3848986" y="818707"/>
                  <a:pt x="3964172" y="894907"/>
                  <a:pt x="4082902" y="981740"/>
                </a:cubicBezTo>
                <a:cubicBezTo>
                  <a:pt x="4201632" y="1068573"/>
                  <a:pt x="4401879" y="1247554"/>
                  <a:pt x="4401879" y="1247554"/>
                </a:cubicBezTo>
                <a:lnTo>
                  <a:pt x="4401879" y="1247554"/>
                </a:lnTo>
              </a:path>
            </a:pathLst>
          </a:custGeom>
          <a:ln w="25400">
            <a:solidFill>
              <a:srgbClr val="99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CH"/>
          </a:p>
        </p:txBody>
      </p:sp>
      <p:sp>
        <p:nvSpPr>
          <p:cNvPr id="9" name="Forme libre 8"/>
          <p:cNvSpPr/>
          <p:nvPr/>
        </p:nvSpPr>
        <p:spPr>
          <a:xfrm>
            <a:off x="2892425" y="1484313"/>
            <a:ext cx="3257550" cy="4776787"/>
          </a:xfrm>
          <a:custGeom>
            <a:avLst/>
            <a:gdLst>
              <a:gd name="connsiteX0" fmla="*/ 0 w 3657600"/>
              <a:gd name="connsiteY0" fmla="*/ 5433237 h 5433237"/>
              <a:gd name="connsiteX1" fmla="*/ 223284 w 3657600"/>
              <a:gd name="connsiteY1" fmla="*/ 5007935 h 5433237"/>
              <a:gd name="connsiteX2" fmla="*/ 457200 w 3657600"/>
              <a:gd name="connsiteY2" fmla="*/ 4603898 h 5433237"/>
              <a:gd name="connsiteX3" fmla="*/ 765544 w 3657600"/>
              <a:gd name="connsiteY3" fmla="*/ 4104168 h 5433237"/>
              <a:gd name="connsiteX4" fmla="*/ 1052623 w 3657600"/>
              <a:gd name="connsiteY4" fmla="*/ 3636335 h 5433237"/>
              <a:gd name="connsiteX5" fmla="*/ 1244009 w 3657600"/>
              <a:gd name="connsiteY5" fmla="*/ 3306726 h 5433237"/>
              <a:gd name="connsiteX6" fmla="*/ 1520456 w 3657600"/>
              <a:gd name="connsiteY6" fmla="*/ 2870791 h 5433237"/>
              <a:gd name="connsiteX7" fmla="*/ 1807535 w 3657600"/>
              <a:gd name="connsiteY7" fmla="*/ 2445489 h 5433237"/>
              <a:gd name="connsiteX8" fmla="*/ 2126511 w 3657600"/>
              <a:gd name="connsiteY8" fmla="*/ 1998921 h 5433237"/>
              <a:gd name="connsiteX9" fmla="*/ 2445488 w 3657600"/>
              <a:gd name="connsiteY9" fmla="*/ 1531089 h 5433237"/>
              <a:gd name="connsiteX10" fmla="*/ 2743200 w 3657600"/>
              <a:gd name="connsiteY10" fmla="*/ 1127051 h 5433237"/>
              <a:gd name="connsiteX11" fmla="*/ 3072809 w 3657600"/>
              <a:gd name="connsiteY11" fmla="*/ 723014 h 5433237"/>
              <a:gd name="connsiteX12" fmla="*/ 3349256 w 3657600"/>
              <a:gd name="connsiteY12" fmla="*/ 393405 h 5433237"/>
              <a:gd name="connsiteX13" fmla="*/ 3657600 w 3657600"/>
              <a:gd name="connsiteY13" fmla="*/ 0 h 5433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657600" h="5433237">
                <a:moveTo>
                  <a:pt x="0" y="5433237"/>
                </a:moveTo>
                <a:cubicBezTo>
                  <a:pt x="73542" y="5289697"/>
                  <a:pt x="147084" y="5146158"/>
                  <a:pt x="223284" y="5007935"/>
                </a:cubicBezTo>
                <a:cubicBezTo>
                  <a:pt x="299484" y="4869712"/>
                  <a:pt x="366823" y="4754526"/>
                  <a:pt x="457200" y="4603898"/>
                </a:cubicBezTo>
                <a:cubicBezTo>
                  <a:pt x="547577" y="4453270"/>
                  <a:pt x="765544" y="4104168"/>
                  <a:pt x="765544" y="4104168"/>
                </a:cubicBezTo>
                <a:cubicBezTo>
                  <a:pt x="864781" y="3942908"/>
                  <a:pt x="972879" y="3769242"/>
                  <a:pt x="1052623" y="3636335"/>
                </a:cubicBezTo>
                <a:cubicBezTo>
                  <a:pt x="1132367" y="3503428"/>
                  <a:pt x="1166037" y="3434317"/>
                  <a:pt x="1244009" y="3306726"/>
                </a:cubicBezTo>
                <a:cubicBezTo>
                  <a:pt x="1321981" y="3179135"/>
                  <a:pt x="1426535" y="3014330"/>
                  <a:pt x="1520456" y="2870791"/>
                </a:cubicBezTo>
                <a:cubicBezTo>
                  <a:pt x="1614377" y="2727252"/>
                  <a:pt x="1706526" y="2590801"/>
                  <a:pt x="1807535" y="2445489"/>
                </a:cubicBezTo>
                <a:cubicBezTo>
                  <a:pt x="1908544" y="2300177"/>
                  <a:pt x="2020186" y="2151321"/>
                  <a:pt x="2126511" y="1998921"/>
                </a:cubicBezTo>
                <a:cubicBezTo>
                  <a:pt x="2232836" y="1846521"/>
                  <a:pt x="2342707" y="1676401"/>
                  <a:pt x="2445488" y="1531089"/>
                </a:cubicBezTo>
                <a:cubicBezTo>
                  <a:pt x="2548269" y="1385777"/>
                  <a:pt x="2638647" y="1261730"/>
                  <a:pt x="2743200" y="1127051"/>
                </a:cubicBezTo>
                <a:cubicBezTo>
                  <a:pt x="2847753" y="992372"/>
                  <a:pt x="2971800" y="845288"/>
                  <a:pt x="3072809" y="723014"/>
                </a:cubicBezTo>
                <a:cubicBezTo>
                  <a:pt x="3173818" y="600740"/>
                  <a:pt x="3251791" y="513907"/>
                  <a:pt x="3349256" y="393405"/>
                </a:cubicBezTo>
                <a:cubicBezTo>
                  <a:pt x="3446721" y="272903"/>
                  <a:pt x="3552160" y="136451"/>
                  <a:pt x="3657600" y="0"/>
                </a:cubicBezTo>
              </a:path>
            </a:pathLst>
          </a:cu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CH"/>
          </a:p>
        </p:txBody>
      </p:sp>
      <p:sp>
        <p:nvSpPr>
          <p:cNvPr id="12297" name="ZoneTexte 9"/>
          <p:cNvSpPr txBox="1">
            <a:spLocks noChangeArrowheads="1"/>
          </p:cNvSpPr>
          <p:nvPr/>
        </p:nvSpPr>
        <p:spPr bwMode="auto">
          <a:xfrm>
            <a:off x="1985963" y="1638300"/>
            <a:ext cx="1476375" cy="261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fr-CH" sz="1100" dirty="0">
                <a:solidFill>
                  <a:srgbClr val="990000"/>
                </a:solidFill>
                <a:latin typeface="Calibri" pitchFamily="34" charset="0"/>
              </a:rPr>
              <a:t>2079Km ancien record</a:t>
            </a:r>
          </a:p>
        </p:txBody>
      </p:sp>
      <p:sp>
        <p:nvSpPr>
          <p:cNvPr id="11" name="Forme libre 10"/>
          <p:cNvSpPr/>
          <p:nvPr/>
        </p:nvSpPr>
        <p:spPr>
          <a:xfrm>
            <a:off x="2892425" y="2647950"/>
            <a:ext cx="3152775" cy="3613150"/>
          </a:xfrm>
          <a:custGeom>
            <a:avLst/>
            <a:gdLst>
              <a:gd name="connsiteX0" fmla="*/ 0 w 3657600"/>
              <a:gd name="connsiteY0" fmla="*/ 5433237 h 5433237"/>
              <a:gd name="connsiteX1" fmla="*/ 223284 w 3657600"/>
              <a:gd name="connsiteY1" fmla="*/ 5007935 h 5433237"/>
              <a:gd name="connsiteX2" fmla="*/ 457200 w 3657600"/>
              <a:gd name="connsiteY2" fmla="*/ 4603898 h 5433237"/>
              <a:gd name="connsiteX3" fmla="*/ 765544 w 3657600"/>
              <a:gd name="connsiteY3" fmla="*/ 4104168 h 5433237"/>
              <a:gd name="connsiteX4" fmla="*/ 1052623 w 3657600"/>
              <a:gd name="connsiteY4" fmla="*/ 3636335 h 5433237"/>
              <a:gd name="connsiteX5" fmla="*/ 1244009 w 3657600"/>
              <a:gd name="connsiteY5" fmla="*/ 3306726 h 5433237"/>
              <a:gd name="connsiteX6" fmla="*/ 1520456 w 3657600"/>
              <a:gd name="connsiteY6" fmla="*/ 2870791 h 5433237"/>
              <a:gd name="connsiteX7" fmla="*/ 1807535 w 3657600"/>
              <a:gd name="connsiteY7" fmla="*/ 2445489 h 5433237"/>
              <a:gd name="connsiteX8" fmla="*/ 2126511 w 3657600"/>
              <a:gd name="connsiteY8" fmla="*/ 1998921 h 5433237"/>
              <a:gd name="connsiteX9" fmla="*/ 2445488 w 3657600"/>
              <a:gd name="connsiteY9" fmla="*/ 1531089 h 5433237"/>
              <a:gd name="connsiteX10" fmla="*/ 2743200 w 3657600"/>
              <a:gd name="connsiteY10" fmla="*/ 1127051 h 5433237"/>
              <a:gd name="connsiteX11" fmla="*/ 3072809 w 3657600"/>
              <a:gd name="connsiteY11" fmla="*/ 723014 h 5433237"/>
              <a:gd name="connsiteX12" fmla="*/ 3349256 w 3657600"/>
              <a:gd name="connsiteY12" fmla="*/ 393405 h 5433237"/>
              <a:gd name="connsiteX13" fmla="*/ 3657600 w 3657600"/>
              <a:gd name="connsiteY13" fmla="*/ 0 h 5433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657600" h="5433237">
                <a:moveTo>
                  <a:pt x="0" y="5433237"/>
                </a:moveTo>
                <a:cubicBezTo>
                  <a:pt x="73542" y="5289697"/>
                  <a:pt x="147084" y="5146158"/>
                  <a:pt x="223284" y="5007935"/>
                </a:cubicBezTo>
                <a:cubicBezTo>
                  <a:pt x="299484" y="4869712"/>
                  <a:pt x="366823" y="4754526"/>
                  <a:pt x="457200" y="4603898"/>
                </a:cubicBezTo>
                <a:cubicBezTo>
                  <a:pt x="547577" y="4453270"/>
                  <a:pt x="765544" y="4104168"/>
                  <a:pt x="765544" y="4104168"/>
                </a:cubicBezTo>
                <a:cubicBezTo>
                  <a:pt x="864781" y="3942908"/>
                  <a:pt x="972879" y="3769242"/>
                  <a:pt x="1052623" y="3636335"/>
                </a:cubicBezTo>
                <a:cubicBezTo>
                  <a:pt x="1132367" y="3503428"/>
                  <a:pt x="1166037" y="3434317"/>
                  <a:pt x="1244009" y="3306726"/>
                </a:cubicBezTo>
                <a:cubicBezTo>
                  <a:pt x="1321981" y="3179135"/>
                  <a:pt x="1426535" y="3014330"/>
                  <a:pt x="1520456" y="2870791"/>
                </a:cubicBezTo>
                <a:cubicBezTo>
                  <a:pt x="1614377" y="2727252"/>
                  <a:pt x="1706526" y="2590801"/>
                  <a:pt x="1807535" y="2445489"/>
                </a:cubicBezTo>
                <a:cubicBezTo>
                  <a:pt x="1908544" y="2300177"/>
                  <a:pt x="2020186" y="2151321"/>
                  <a:pt x="2126511" y="1998921"/>
                </a:cubicBezTo>
                <a:cubicBezTo>
                  <a:pt x="2232836" y="1846521"/>
                  <a:pt x="2342707" y="1676401"/>
                  <a:pt x="2445488" y="1531089"/>
                </a:cubicBezTo>
                <a:cubicBezTo>
                  <a:pt x="2548269" y="1385777"/>
                  <a:pt x="2638647" y="1261730"/>
                  <a:pt x="2743200" y="1127051"/>
                </a:cubicBezTo>
                <a:cubicBezTo>
                  <a:pt x="2847753" y="992372"/>
                  <a:pt x="2971800" y="845288"/>
                  <a:pt x="3072809" y="723014"/>
                </a:cubicBezTo>
                <a:cubicBezTo>
                  <a:pt x="3173818" y="600740"/>
                  <a:pt x="3251791" y="513907"/>
                  <a:pt x="3349256" y="393405"/>
                </a:cubicBezTo>
                <a:cubicBezTo>
                  <a:pt x="3446721" y="272903"/>
                  <a:pt x="3552160" y="136451"/>
                  <a:pt x="3657600" y="0"/>
                </a:cubicBezTo>
              </a:path>
            </a:pathLst>
          </a:cu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CH"/>
          </a:p>
        </p:txBody>
      </p:sp>
      <p:sp>
        <p:nvSpPr>
          <p:cNvPr id="12" name="Forme libre 11"/>
          <p:cNvSpPr/>
          <p:nvPr/>
        </p:nvSpPr>
        <p:spPr>
          <a:xfrm>
            <a:off x="2892425" y="3444875"/>
            <a:ext cx="2054225" cy="2816225"/>
          </a:xfrm>
          <a:custGeom>
            <a:avLst/>
            <a:gdLst>
              <a:gd name="connsiteX0" fmla="*/ 0 w 3657600"/>
              <a:gd name="connsiteY0" fmla="*/ 5433237 h 5433237"/>
              <a:gd name="connsiteX1" fmla="*/ 223284 w 3657600"/>
              <a:gd name="connsiteY1" fmla="*/ 5007935 h 5433237"/>
              <a:gd name="connsiteX2" fmla="*/ 457200 w 3657600"/>
              <a:gd name="connsiteY2" fmla="*/ 4603898 h 5433237"/>
              <a:gd name="connsiteX3" fmla="*/ 765544 w 3657600"/>
              <a:gd name="connsiteY3" fmla="*/ 4104168 h 5433237"/>
              <a:gd name="connsiteX4" fmla="*/ 1052623 w 3657600"/>
              <a:gd name="connsiteY4" fmla="*/ 3636335 h 5433237"/>
              <a:gd name="connsiteX5" fmla="*/ 1244009 w 3657600"/>
              <a:gd name="connsiteY5" fmla="*/ 3306726 h 5433237"/>
              <a:gd name="connsiteX6" fmla="*/ 1520456 w 3657600"/>
              <a:gd name="connsiteY6" fmla="*/ 2870791 h 5433237"/>
              <a:gd name="connsiteX7" fmla="*/ 1807535 w 3657600"/>
              <a:gd name="connsiteY7" fmla="*/ 2445489 h 5433237"/>
              <a:gd name="connsiteX8" fmla="*/ 2126511 w 3657600"/>
              <a:gd name="connsiteY8" fmla="*/ 1998921 h 5433237"/>
              <a:gd name="connsiteX9" fmla="*/ 2445488 w 3657600"/>
              <a:gd name="connsiteY9" fmla="*/ 1531089 h 5433237"/>
              <a:gd name="connsiteX10" fmla="*/ 2743200 w 3657600"/>
              <a:gd name="connsiteY10" fmla="*/ 1127051 h 5433237"/>
              <a:gd name="connsiteX11" fmla="*/ 3072809 w 3657600"/>
              <a:gd name="connsiteY11" fmla="*/ 723014 h 5433237"/>
              <a:gd name="connsiteX12" fmla="*/ 3349256 w 3657600"/>
              <a:gd name="connsiteY12" fmla="*/ 393405 h 5433237"/>
              <a:gd name="connsiteX13" fmla="*/ 3657600 w 3657600"/>
              <a:gd name="connsiteY13" fmla="*/ 0 h 5433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657600" h="5433237">
                <a:moveTo>
                  <a:pt x="0" y="5433237"/>
                </a:moveTo>
                <a:cubicBezTo>
                  <a:pt x="73542" y="5289697"/>
                  <a:pt x="147084" y="5146158"/>
                  <a:pt x="223284" y="5007935"/>
                </a:cubicBezTo>
                <a:cubicBezTo>
                  <a:pt x="299484" y="4869712"/>
                  <a:pt x="366823" y="4754526"/>
                  <a:pt x="457200" y="4603898"/>
                </a:cubicBezTo>
                <a:cubicBezTo>
                  <a:pt x="547577" y="4453270"/>
                  <a:pt x="765544" y="4104168"/>
                  <a:pt x="765544" y="4104168"/>
                </a:cubicBezTo>
                <a:cubicBezTo>
                  <a:pt x="864781" y="3942908"/>
                  <a:pt x="972879" y="3769242"/>
                  <a:pt x="1052623" y="3636335"/>
                </a:cubicBezTo>
                <a:cubicBezTo>
                  <a:pt x="1132367" y="3503428"/>
                  <a:pt x="1166037" y="3434317"/>
                  <a:pt x="1244009" y="3306726"/>
                </a:cubicBezTo>
                <a:cubicBezTo>
                  <a:pt x="1321981" y="3179135"/>
                  <a:pt x="1426535" y="3014330"/>
                  <a:pt x="1520456" y="2870791"/>
                </a:cubicBezTo>
                <a:cubicBezTo>
                  <a:pt x="1614377" y="2727252"/>
                  <a:pt x="1706526" y="2590801"/>
                  <a:pt x="1807535" y="2445489"/>
                </a:cubicBezTo>
                <a:cubicBezTo>
                  <a:pt x="1908544" y="2300177"/>
                  <a:pt x="2020186" y="2151321"/>
                  <a:pt x="2126511" y="1998921"/>
                </a:cubicBezTo>
                <a:cubicBezTo>
                  <a:pt x="2232836" y="1846521"/>
                  <a:pt x="2342707" y="1676401"/>
                  <a:pt x="2445488" y="1531089"/>
                </a:cubicBezTo>
                <a:cubicBezTo>
                  <a:pt x="2548269" y="1385777"/>
                  <a:pt x="2638647" y="1261730"/>
                  <a:pt x="2743200" y="1127051"/>
                </a:cubicBezTo>
                <a:cubicBezTo>
                  <a:pt x="2847753" y="992372"/>
                  <a:pt x="2971800" y="845288"/>
                  <a:pt x="3072809" y="723014"/>
                </a:cubicBezTo>
                <a:cubicBezTo>
                  <a:pt x="3173818" y="600740"/>
                  <a:pt x="3251791" y="513907"/>
                  <a:pt x="3349256" y="393405"/>
                </a:cubicBezTo>
                <a:cubicBezTo>
                  <a:pt x="3446721" y="272903"/>
                  <a:pt x="3552160" y="136451"/>
                  <a:pt x="3657600" y="0"/>
                </a:cubicBezTo>
              </a:path>
            </a:pathLst>
          </a:cu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CH"/>
          </a:p>
        </p:txBody>
      </p:sp>
      <p:sp>
        <p:nvSpPr>
          <p:cNvPr id="13" name="Forme libre 12"/>
          <p:cNvSpPr/>
          <p:nvPr/>
        </p:nvSpPr>
        <p:spPr>
          <a:xfrm>
            <a:off x="2892425" y="2686050"/>
            <a:ext cx="1495425" cy="3575050"/>
          </a:xfrm>
          <a:custGeom>
            <a:avLst/>
            <a:gdLst>
              <a:gd name="connsiteX0" fmla="*/ 0 w 3657600"/>
              <a:gd name="connsiteY0" fmla="*/ 5433237 h 5433237"/>
              <a:gd name="connsiteX1" fmla="*/ 223284 w 3657600"/>
              <a:gd name="connsiteY1" fmla="*/ 5007935 h 5433237"/>
              <a:gd name="connsiteX2" fmla="*/ 457200 w 3657600"/>
              <a:gd name="connsiteY2" fmla="*/ 4603898 h 5433237"/>
              <a:gd name="connsiteX3" fmla="*/ 765544 w 3657600"/>
              <a:gd name="connsiteY3" fmla="*/ 4104168 h 5433237"/>
              <a:gd name="connsiteX4" fmla="*/ 1052623 w 3657600"/>
              <a:gd name="connsiteY4" fmla="*/ 3636335 h 5433237"/>
              <a:gd name="connsiteX5" fmla="*/ 1244009 w 3657600"/>
              <a:gd name="connsiteY5" fmla="*/ 3306726 h 5433237"/>
              <a:gd name="connsiteX6" fmla="*/ 1520456 w 3657600"/>
              <a:gd name="connsiteY6" fmla="*/ 2870791 h 5433237"/>
              <a:gd name="connsiteX7" fmla="*/ 1807535 w 3657600"/>
              <a:gd name="connsiteY7" fmla="*/ 2445489 h 5433237"/>
              <a:gd name="connsiteX8" fmla="*/ 2126511 w 3657600"/>
              <a:gd name="connsiteY8" fmla="*/ 1998921 h 5433237"/>
              <a:gd name="connsiteX9" fmla="*/ 2445488 w 3657600"/>
              <a:gd name="connsiteY9" fmla="*/ 1531089 h 5433237"/>
              <a:gd name="connsiteX10" fmla="*/ 2743200 w 3657600"/>
              <a:gd name="connsiteY10" fmla="*/ 1127051 h 5433237"/>
              <a:gd name="connsiteX11" fmla="*/ 3072809 w 3657600"/>
              <a:gd name="connsiteY11" fmla="*/ 723014 h 5433237"/>
              <a:gd name="connsiteX12" fmla="*/ 3349256 w 3657600"/>
              <a:gd name="connsiteY12" fmla="*/ 393405 h 5433237"/>
              <a:gd name="connsiteX13" fmla="*/ 3657600 w 3657600"/>
              <a:gd name="connsiteY13" fmla="*/ 0 h 5433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657600" h="5433237">
                <a:moveTo>
                  <a:pt x="0" y="5433237"/>
                </a:moveTo>
                <a:cubicBezTo>
                  <a:pt x="73542" y="5289697"/>
                  <a:pt x="147084" y="5146158"/>
                  <a:pt x="223284" y="5007935"/>
                </a:cubicBezTo>
                <a:cubicBezTo>
                  <a:pt x="299484" y="4869712"/>
                  <a:pt x="366823" y="4754526"/>
                  <a:pt x="457200" y="4603898"/>
                </a:cubicBezTo>
                <a:cubicBezTo>
                  <a:pt x="547577" y="4453270"/>
                  <a:pt x="765544" y="4104168"/>
                  <a:pt x="765544" y="4104168"/>
                </a:cubicBezTo>
                <a:cubicBezTo>
                  <a:pt x="864781" y="3942908"/>
                  <a:pt x="972879" y="3769242"/>
                  <a:pt x="1052623" y="3636335"/>
                </a:cubicBezTo>
                <a:cubicBezTo>
                  <a:pt x="1132367" y="3503428"/>
                  <a:pt x="1166037" y="3434317"/>
                  <a:pt x="1244009" y="3306726"/>
                </a:cubicBezTo>
                <a:cubicBezTo>
                  <a:pt x="1321981" y="3179135"/>
                  <a:pt x="1426535" y="3014330"/>
                  <a:pt x="1520456" y="2870791"/>
                </a:cubicBezTo>
                <a:cubicBezTo>
                  <a:pt x="1614377" y="2727252"/>
                  <a:pt x="1706526" y="2590801"/>
                  <a:pt x="1807535" y="2445489"/>
                </a:cubicBezTo>
                <a:cubicBezTo>
                  <a:pt x="1908544" y="2300177"/>
                  <a:pt x="2020186" y="2151321"/>
                  <a:pt x="2126511" y="1998921"/>
                </a:cubicBezTo>
                <a:cubicBezTo>
                  <a:pt x="2232836" y="1846521"/>
                  <a:pt x="2342707" y="1676401"/>
                  <a:pt x="2445488" y="1531089"/>
                </a:cubicBezTo>
                <a:cubicBezTo>
                  <a:pt x="2548269" y="1385777"/>
                  <a:pt x="2638647" y="1261730"/>
                  <a:pt x="2743200" y="1127051"/>
                </a:cubicBezTo>
                <a:cubicBezTo>
                  <a:pt x="2847753" y="992372"/>
                  <a:pt x="2971800" y="845288"/>
                  <a:pt x="3072809" y="723014"/>
                </a:cubicBezTo>
                <a:cubicBezTo>
                  <a:pt x="3173818" y="600740"/>
                  <a:pt x="3251791" y="513907"/>
                  <a:pt x="3349256" y="393405"/>
                </a:cubicBezTo>
                <a:cubicBezTo>
                  <a:pt x="3446721" y="272903"/>
                  <a:pt x="3552160" y="136451"/>
                  <a:pt x="3657600" y="0"/>
                </a:cubicBezTo>
              </a:path>
            </a:pathLst>
          </a:cu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CH"/>
          </a:p>
        </p:txBody>
      </p:sp>
      <p:sp>
        <p:nvSpPr>
          <p:cNvPr id="14" name="Forme libre 13"/>
          <p:cNvSpPr/>
          <p:nvPr/>
        </p:nvSpPr>
        <p:spPr>
          <a:xfrm>
            <a:off x="4918075" y="1508125"/>
            <a:ext cx="1204913" cy="1965325"/>
          </a:xfrm>
          <a:custGeom>
            <a:avLst/>
            <a:gdLst>
              <a:gd name="connsiteX0" fmla="*/ 0 w 3657600"/>
              <a:gd name="connsiteY0" fmla="*/ 5433237 h 5433237"/>
              <a:gd name="connsiteX1" fmla="*/ 223284 w 3657600"/>
              <a:gd name="connsiteY1" fmla="*/ 5007935 h 5433237"/>
              <a:gd name="connsiteX2" fmla="*/ 457200 w 3657600"/>
              <a:gd name="connsiteY2" fmla="*/ 4603898 h 5433237"/>
              <a:gd name="connsiteX3" fmla="*/ 765544 w 3657600"/>
              <a:gd name="connsiteY3" fmla="*/ 4104168 h 5433237"/>
              <a:gd name="connsiteX4" fmla="*/ 1052623 w 3657600"/>
              <a:gd name="connsiteY4" fmla="*/ 3636335 h 5433237"/>
              <a:gd name="connsiteX5" fmla="*/ 1244009 w 3657600"/>
              <a:gd name="connsiteY5" fmla="*/ 3306726 h 5433237"/>
              <a:gd name="connsiteX6" fmla="*/ 1520456 w 3657600"/>
              <a:gd name="connsiteY6" fmla="*/ 2870791 h 5433237"/>
              <a:gd name="connsiteX7" fmla="*/ 1807535 w 3657600"/>
              <a:gd name="connsiteY7" fmla="*/ 2445489 h 5433237"/>
              <a:gd name="connsiteX8" fmla="*/ 2126511 w 3657600"/>
              <a:gd name="connsiteY8" fmla="*/ 1998921 h 5433237"/>
              <a:gd name="connsiteX9" fmla="*/ 2445488 w 3657600"/>
              <a:gd name="connsiteY9" fmla="*/ 1531089 h 5433237"/>
              <a:gd name="connsiteX10" fmla="*/ 2743200 w 3657600"/>
              <a:gd name="connsiteY10" fmla="*/ 1127051 h 5433237"/>
              <a:gd name="connsiteX11" fmla="*/ 3072809 w 3657600"/>
              <a:gd name="connsiteY11" fmla="*/ 723014 h 5433237"/>
              <a:gd name="connsiteX12" fmla="*/ 3349256 w 3657600"/>
              <a:gd name="connsiteY12" fmla="*/ 393405 h 5433237"/>
              <a:gd name="connsiteX13" fmla="*/ 3657600 w 3657600"/>
              <a:gd name="connsiteY13" fmla="*/ 0 h 5433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657600" h="5433237">
                <a:moveTo>
                  <a:pt x="0" y="5433237"/>
                </a:moveTo>
                <a:cubicBezTo>
                  <a:pt x="73542" y="5289697"/>
                  <a:pt x="147084" y="5146158"/>
                  <a:pt x="223284" y="5007935"/>
                </a:cubicBezTo>
                <a:cubicBezTo>
                  <a:pt x="299484" y="4869712"/>
                  <a:pt x="366823" y="4754526"/>
                  <a:pt x="457200" y="4603898"/>
                </a:cubicBezTo>
                <a:cubicBezTo>
                  <a:pt x="547577" y="4453270"/>
                  <a:pt x="765544" y="4104168"/>
                  <a:pt x="765544" y="4104168"/>
                </a:cubicBezTo>
                <a:cubicBezTo>
                  <a:pt x="864781" y="3942908"/>
                  <a:pt x="972879" y="3769242"/>
                  <a:pt x="1052623" y="3636335"/>
                </a:cubicBezTo>
                <a:cubicBezTo>
                  <a:pt x="1132367" y="3503428"/>
                  <a:pt x="1166037" y="3434317"/>
                  <a:pt x="1244009" y="3306726"/>
                </a:cubicBezTo>
                <a:cubicBezTo>
                  <a:pt x="1321981" y="3179135"/>
                  <a:pt x="1426535" y="3014330"/>
                  <a:pt x="1520456" y="2870791"/>
                </a:cubicBezTo>
                <a:cubicBezTo>
                  <a:pt x="1614377" y="2727252"/>
                  <a:pt x="1706526" y="2590801"/>
                  <a:pt x="1807535" y="2445489"/>
                </a:cubicBezTo>
                <a:cubicBezTo>
                  <a:pt x="1908544" y="2300177"/>
                  <a:pt x="2020186" y="2151321"/>
                  <a:pt x="2126511" y="1998921"/>
                </a:cubicBezTo>
                <a:cubicBezTo>
                  <a:pt x="2232836" y="1846521"/>
                  <a:pt x="2342707" y="1676401"/>
                  <a:pt x="2445488" y="1531089"/>
                </a:cubicBezTo>
                <a:cubicBezTo>
                  <a:pt x="2548269" y="1385777"/>
                  <a:pt x="2638647" y="1261730"/>
                  <a:pt x="2743200" y="1127051"/>
                </a:cubicBezTo>
                <a:cubicBezTo>
                  <a:pt x="2847753" y="992372"/>
                  <a:pt x="2971800" y="845288"/>
                  <a:pt x="3072809" y="723014"/>
                </a:cubicBezTo>
                <a:cubicBezTo>
                  <a:pt x="3173818" y="600740"/>
                  <a:pt x="3251791" y="513907"/>
                  <a:pt x="3349256" y="393405"/>
                </a:cubicBezTo>
                <a:cubicBezTo>
                  <a:pt x="3446721" y="272903"/>
                  <a:pt x="3552160" y="136451"/>
                  <a:pt x="3657600" y="0"/>
                </a:cubicBezTo>
              </a:path>
            </a:pathLst>
          </a:cu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CH"/>
          </a:p>
        </p:txBody>
      </p:sp>
      <p:sp>
        <p:nvSpPr>
          <p:cNvPr id="12302" name="Rectangle 15"/>
          <p:cNvSpPr>
            <a:spLocks noChangeArrowheads="1"/>
          </p:cNvSpPr>
          <p:nvPr/>
        </p:nvSpPr>
        <p:spPr bwMode="auto">
          <a:xfrm>
            <a:off x="1031874" y="610177"/>
            <a:ext cx="700722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fr-CH" sz="2400" b="1" dirty="0">
                <a:solidFill>
                  <a:srgbClr val="37FFFF"/>
                </a:solidFill>
              </a:rPr>
              <a:t>Trafic avec les partenaires  CT / CN / EA8 / CT3</a:t>
            </a:r>
            <a:endParaRPr lang="fr-CH" sz="1000" i="1" dirty="0">
              <a:solidFill>
                <a:srgbClr val="37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915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2057400"/>
            <a:ext cx="6172200" cy="1194264"/>
          </a:xfrm>
        </p:spPr>
        <p:txBody>
          <a:bodyPr>
            <a:noAutofit/>
          </a:bodyPr>
          <a:lstStyle/>
          <a:p>
            <a:pPr algn="ctr"/>
            <a:r>
              <a:rPr lang="en-US" sz="3600" dirty="0" smtClean="0">
                <a:solidFill>
                  <a:srgbClr val="FFFF00"/>
                </a:solidFill>
              </a:rPr>
              <a:t>How Do I Get Some of This 10 G Excitement?</a:t>
            </a:r>
            <a:endParaRPr lang="en-US" sz="3600" dirty="0">
              <a:solidFill>
                <a:srgbClr val="FFFF00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3886200"/>
            <a:ext cx="8229600" cy="106680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endParaRPr lang="en-US" sz="1600" dirty="0" smtClean="0"/>
          </a:p>
          <a:p>
            <a:pPr marL="0" indent="0" algn="ctr">
              <a:buNone/>
            </a:pPr>
            <a:r>
              <a:rPr lang="en-US" sz="3600" dirty="0" smtClean="0">
                <a:solidFill>
                  <a:srgbClr val="92D050"/>
                </a:solidFill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  <a:ea typeface="+mj-ea"/>
                <a:cs typeface="+mj-cs"/>
              </a:rPr>
              <a:t>The B.Y.O.R.  Method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425224228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153400" cy="965664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>
                <a:solidFill>
                  <a:srgbClr val="92D050"/>
                </a:solidFill>
              </a:rPr>
              <a:t>“Build Your Own Radio” (BYOR): </a:t>
            </a:r>
            <a:br>
              <a:rPr lang="en-US" dirty="0" smtClean="0">
                <a:solidFill>
                  <a:srgbClr val="92D050"/>
                </a:solidFill>
              </a:rPr>
            </a:br>
            <a:r>
              <a:rPr lang="en-US" sz="3600" dirty="0" smtClean="0">
                <a:solidFill>
                  <a:srgbClr val="FFFF00"/>
                </a:solidFill>
              </a:rPr>
              <a:t>An Amateur Radio Tradition</a:t>
            </a:r>
            <a:endParaRPr lang="en-US" sz="3600" dirty="0">
              <a:solidFill>
                <a:srgbClr val="FFFF00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53000"/>
          </a:xfrm>
        </p:spPr>
        <p:txBody>
          <a:bodyPr>
            <a:noAutofit/>
          </a:bodyPr>
          <a:lstStyle/>
          <a:p>
            <a:r>
              <a:rPr lang="en-US" sz="2400" dirty="0" smtClean="0"/>
              <a:t>Building a radio from available parts is one of </a:t>
            </a:r>
            <a:r>
              <a:rPr lang="en-US" sz="2400" dirty="0" smtClean="0">
                <a:solidFill>
                  <a:srgbClr val="FFFF00"/>
                </a:solidFill>
              </a:rPr>
              <a:t>the greatest of Ham radio traditions</a:t>
            </a:r>
            <a:r>
              <a:rPr lang="en-US" sz="2400" dirty="0" smtClean="0"/>
              <a:t>.</a:t>
            </a:r>
          </a:p>
          <a:p>
            <a:endParaRPr lang="en-US" sz="1400" dirty="0" smtClean="0"/>
          </a:p>
          <a:p>
            <a:r>
              <a:rPr lang="en-US" sz="2400" dirty="0" smtClean="0"/>
              <a:t>Microwave amateur radios are </a:t>
            </a:r>
            <a:r>
              <a:rPr lang="en-US" sz="2400" u="sng" dirty="0" smtClean="0"/>
              <a:t>not available off the shelf</a:t>
            </a:r>
            <a:r>
              <a:rPr lang="en-US" sz="2400" dirty="0" smtClean="0"/>
              <a:t> from any manufacturers.</a:t>
            </a:r>
          </a:p>
          <a:p>
            <a:endParaRPr lang="en-US" sz="1400" dirty="0" smtClean="0"/>
          </a:p>
          <a:p>
            <a:r>
              <a:rPr lang="en-US" sz="2400" dirty="0" smtClean="0"/>
              <a:t>This is really </a:t>
            </a:r>
            <a:r>
              <a:rPr lang="en-US" sz="2400" u="sng" dirty="0" smtClean="0"/>
              <a:t>one of the most rewarding parts of becoming a microwave ham</a:t>
            </a:r>
            <a:r>
              <a:rPr lang="en-US" sz="2400" dirty="0" smtClean="0"/>
              <a:t>.</a:t>
            </a:r>
          </a:p>
          <a:p>
            <a:endParaRPr lang="en-US" sz="1400" dirty="0" smtClean="0"/>
          </a:p>
          <a:p>
            <a:r>
              <a:rPr lang="en-US" sz="2400" dirty="0" smtClean="0"/>
              <a:t>No two radios are exactly alike, they all have their own design, shape factor, performance specs, strengths and weaknesses.</a:t>
            </a:r>
            <a:endParaRPr lang="en-US" sz="1600" dirty="0" smtClean="0"/>
          </a:p>
          <a:p>
            <a:pPr marL="0" indent="0" algn="ctr">
              <a:buNone/>
            </a:pPr>
            <a:endParaRPr lang="en-US" sz="1600" dirty="0" smtClean="0"/>
          </a:p>
          <a:p>
            <a:pPr marL="0" indent="0" algn="ctr">
              <a:buNone/>
            </a:pPr>
            <a:r>
              <a:rPr lang="en-US" sz="3600" dirty="0" smtClean="0">
                <a:solidFill>
                  <a:srgbClr val="92D050"/>
                </a:solidFill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  <a:ea typeface="+mj-ea"/>
                <a:cs typeface="+mj-cs"/>
              </a:rPr>
              <a:t>Start </a:t>
            </a:r>
            <a:r>
              <a:rPr lang="en-US" sz="3600" dirty="0">
                <a:solidFill>
                  <a:srgbClr val="92D050"/>
                </a:solidFill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  <a:ea typeface="+mj-ea"/>
                <a:cs typeface="+mj-cs"/>
              </a:rPr>
              <a:t>with what you already have..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292255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914400"/>
            <a:ext cx="8077200" cy="1828800"/>
          </a:xfrm>
        </p:spPr>
        <p:txBody>
          <a:bodyPr>
            <a:normAutofit fontScale="90000"/>
          </a:bodyPr>
          <a:lstStyle/>
          <a:p>
            <a:pPr algn="l"/>
            <a:r>
              <a:rPr lang="en-US" sz="4000" dirty="0" smtClean="0">
                <a:solidFill>
                  <a:srgbClr val="92D050"/>
                </a:solidFill>
              </a:rPr>
              <a:t>A “QRP” Radio</a:t>
            </a:r>
            <a:r>
              <a:rPr lang="en-US" sz="900" dirty="0" smtClean="0">
                <a:solidFill>
                  <a:srgbClr val="92D050"/>
                </a:solidFill>
              </a:rPr>
              <a:t/>
            </a:r>
            <a:br>
              <a:rPr lang="en-US" sz="900" dirty="0" smtClean="0">
                <a:solidFill>
                  <a:srgbClr val="92D050"/>
                </a:solidFill>
              </a:rPr>
            </a:br>
            <a:r>
              <a:rPr lang="en-US" sz="900" dirty="0" smtClean="0">
                <a:solidFill>
                  <a:srgbClr val="92D050"/>
                </a:solidFill>
              </a:rPr>
              <a:t/>
            </a:r>
            <a:br>
              <a:rPr lang="en-US" sz="900" dirty="0" smtClean="0">
                <a:solidFill>
                  <a:srgbClr val="92D050"/>
                </a:solidFill>
              </a:rPr>
            </a:br>
            <a:r>
              <a:rPr lang="en-US" sz="3100" dirty="0" smtClean="0"/>
              <a:t>Most </a:t>
            </a:r>
            <a:r>
              <a:rPr lang="en-US" sz="3100" dirty="0"/>
              <a:t>amateurs have a “</a:t>
            </a:r>
            <a:r>
              <a:rPr lang="en-US" sz="3100" dirty="0">
                <a:solidFill>
                  <a:srgbClr val="FFFF00"/>
                </a:solidFill>
              </a:rPr>
              <a:t>QRP” radio</a:t>
            </a:r>
            <a:r>
              <a:rPr lang="en-US" sz="3100" dirty="0"/>
              <a:t>, that is, a low-power radio.  The </a:t>
            </a:r>
            <a:r>
              <a:rPr lang="en-US" sz="3100" u="sng" dirty="0"/>
              <a:t>Yaesu FT-817 </a:t>
            </a:r>
            <a:r>
              <a:rPr lang="en-US" sz="3100" dirty="0"/>
              <a:t>is a great unit and many experienced microwavers prefer it as an “IF” </a:t>
            </a:r>
            <a:r>
              <a:rPr lang="en-US" sz="3100" dirty="0" smtClean="0"/>
              <a:t>radio</a:t>
            </a:r>
            <a:endParaRPr lang="en-US" sz="3100" dirty="0">
              <a:solidFill>
                <a:srgbClr val="92D05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05225" y="4282736"/>
            <a:ext cx="2895600" cy="2255841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sz="2400" u="sng" dirty="0" smtClean="0"/>
              <a:t>144 MHz “IF” radios:</a:t>
            </a:r>
          </a:p>
          <a:p>
            <a:pPr marL="0" indent="0">
              <a:buNone/>
            </a:pPr>
            <a:endParaRPr lang="en-US" sz="900" dirty="0" smtClean="0">
              <a:solidFill>
                <a:srgbClr val="FFFF00"/>
              </a:solidFill>
            </a:endParaRPr>
          </a:p>
          <a:p>
            <a:pPr marL="0" indent="0">
              <a:buNone/>
            </a:pPr>
            <a:r>
              <a:rPr lang="en-US" sz="2400" dirty="0" smtClean="0">
                <a:solidFill>
                  <a:srgbClr val="FFFF00"/>
                </a:solidFill>
              </a:rPr>
              <a:t>Yaesu FT-290 MKII</a:t>
            </a:r>
          </a:p>
          <a:p>
            <a:pPr marL="0" indent="0">
              <a:buNone/>
            </a:pPr>
            <a:r>
              <a:rPr lang="en-US" sz="2400" dirty="0" smtClean="0">
                <a:solidFill>
                  <a:srgbClr val="FFFF00"/>
                </a:solidFill>
              </a:rPr>
              <a:t>2M (144 MHz)</a:t>
            </a:r>
          </a:p>
          <a:p>
            <a:pPr marL="0" indent="0">
              <a:buNone/>
            </a:pPr>
            <a:endParaRPr lang="en-US" sz="1300" dirty="0" smtClean="0">
              <a:solidFill>
                <a:srgbClr val="FFFF00"/>
              </a:solidFill>
            </a:endParaRPr>
          </a:p>
          <a:p>
            <a:pPr marL="0" indent="0" algn="r">
              <a:buNone/>
            </a:pPr>
            <a:r>
              <a:rPr lang="en-US" sz="2400" dirty="0" smtClean="0">
                <a:solidFill>
                  <a:srgbClr val="FFFF00"/>
                </a:solidFill>
              </a:rPr>
              <a:t>Kenwood TR-751A</a:t>
            </a:r>
          </a:p>
          <a:p>
            <a:pPr marL="0" indent="0" algn="r">
              <a:buNone/>
            </a:pPr>
            <a:r>
              <a:rPr lang="en-US" sz="2400" dirty="0">
                <a:solidFill>
                  <a:srgbClr val="FFFF00"/>
                </a:solidFill>
              </a:rPr>
              <a:t>	</a:t>
            </a:r>
            <a:r>
              <a:rPr lang="en-US" sz="2400" dirty="0" smtClean="0">
                <a:solidFill>
                  <a:srgbClr val="FFFF00"/>
                </a:solidFill>
              </a:rPr>
              <a:t>2M (144 MHz)</a:t>
            </a:r>
            <a:endParaRPr lang="en-US" sz="2400" dirty="0">
              <a:solidFill>
                <a:srgbClr val="FFFF00"/>
              </a:solidFill>
            </a:endParaRPr>
          </a:p>
        </p:txBody>
      </p:sp>
      <p:pic>
        <p:nvPicPr>
          <p:cNvPr id="2050" name="Picture 2" descr="F:\Intro MW\tr751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6101" y="4881411"/>
            <a:ext cx="2507542" cy="1595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F:\Intro MW\ft290mkii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591140"/>
            <a:ext cx="2535382" cy="1509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5225" y="2514600"/>
            <a:ext cx="3037319" cy="1768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88181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3536"/>
            <a:ext cx="8229600" cy="965664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rgbClr val="92D050"/>
                </a:solidFill>
              </a:rPr>
              <a:t>A “QRP” Radio</a:t>
            </a:r>
            <a:endParaRPr lang="en-US" dirty="0">
              <a:solidFill>
                <a:srgbClr val="92D05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001000" cy="50292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n-US" dirty="0" smtClean="0">
              <a:solidFill>
                <a:srgbClr val="FFFF00"/>
              </a:solidFill>
            </a:endParaRPr>
          </a:p>
          <a:p>
            <a:pPr marL="0" indent="0" algn="ctr">
              <a:buNone/>
            </a:pPr>
            <a:endParaRPr lang="en-US" dirty="0">
              <a:solidFill>
                <a:srgbClr val="FFFF00"/>
              </a:solidFill>
            </a:endParaRPr>
          </a:p>
          <a:p>
            <a:pPr marL="0" indent="0" algn="ctr">
              <a:buNone/>
            </a:pPr>
            <a:r>
              <a:rPr lang="en-US" dirty="0" smtClean="0">
                <a:solidFill>
                  <a:srgbClr val="FFFF00"/>
                </a:solidFill>
              </a:rPr>
              <a:t>From Tom Curlee, SBMS</a:t>
            </a:r>
          </a:p>
          <a:p>
            <a:pPr marL="0" indent="0" algn="ctr">
              <a:buNone/>
            </a:pPr>
            <a:endParaRPr lang="en-US" dirty="0">
              <a:solidFill>
                <a:srgbClr val="FFFF00"/>
              </a:solidFill>
            </a:endParaRPr>
          </a:p>
          <a:p>
            <a:pPr marL="0" indent="0" algn="ctr">
              <a:buNone/>
            </a:pPr>
            <a:r>
              <a:rPr lang="en-US" dirty="0" smtClean="0">
                <a:solidFill>
                  <a:srgbClr val="FFFF00"/>
                </a:solidFill>
              </a:rPr>
              <a:t>TR-751 - $250.00</a:t>
            </a:r>
          </a:p>
          <a:p>
            <a:pPr marL="0" indent="0" algn="ctr">
              <a:buNone/>
            </a:pPr>
            <a:endParaRPr lang="en-US" dirty="0">
              <a:solidFill>
                <a:srgbClr val="FFFF00"/>
              </a:solidFill>
            </a:endParaRPr>
          </a:p>
          <a:p>
            <a:pPr marL="0" indent="0" algn="ctr">
              <a:buNone/>
            </a:pPr>
            <a:r>
              <a:rPr lang="en-US" dirty="0" smtClean="0">
                <a:solidFill>
                  <a:srgbClr val="FFFF00"/>
                </a:solidFill>
              </a:rPr>
              <a:t>FT-290R - $100.00</a:t>
            </a:r>
          </a:p>
          <a:p>
            <a:pPr marL="0" indent="0" algn="ctr">
              <a:buNone/>
            </a:pPr>
            <a:endParaRPr lang="en-US" dirty="0">
              <a:solidFill>
                <a:srgbClr val="FFFF00"/>
              </a:solidFill>
            </a:endParaRPr>
          </a:p>
          <a:p>
            <a:pPr marL="0" indent="0" algn="ctr">
              <a:buNone/>
            </a:pPr>
            <a:r>
              <a:rPr lang="en-US" dirty="0" smtClean="0">
                <a:solidFill>
                  <a:srgbClr val="FFFF00"/>
                </a:solidFill>
              </a:rPr>
              <a:t>Repair units - $100.00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2999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3536"/>
            <a:ext cx="8229600" cy="737064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92D050"/>
                </a:solidFill>
              </a:rPr>
              <a:t>An abandoned DBS or FTA dish</a:t>
            </a:r>
            <a:endParaRPr lang="en-US" dirty="0">
              <a:solidFill>
                <a:srgbClr val="92D05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268" y="1143000"/>
            <a:ext cx="2612571" cy="3048000"/>
          </a:xfrm>
          <a:ln w="25400">
            <a:solidFill>
              <a:schemeClr val="tx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3588327" y="1024524"/>
            <a:ext cx="5105400" cy="557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Many people  have </a:t>
            </a:r>
            <a:r>
              <a:rPr lang="en-US" sz="2800" dirty="0">
                <a:solidFill>
                  <a:srgbClr val="FFFF00"/>
                </a:solidFill>
              </a:rPr>
              <a:t>an old satellite dish </a:t>
            </a:r>
            <a:r>
              <a:rPr lang="en-US" sz="2800" dirty="0"/>
              <a:t>they no longer use, such as a Dish Network or DirecTV dish attached to the side of the </a:t>
            </a:r>
            <a:r>
              <a:rPr lang="en-US" sz="2800" dirty="0" smtClean="0"/>
              <a:t>house.</a:t>
            </a:r>
            <a:endParaRPr lang="en-US" sz="2800" dirty="0"/>
          </a:p>
          <a:p>
            <a:endParaRPr lang="en-US" sz="1400" dirty="0" smtClean="0"/>
          </a:p>
          <a:p>
            <a:r>
              <a:rPr lang="en-US" sz="2800" dirty="0" smtClean="0"/>
              <a:t>Try to find one </a:t>
            </a:r>
            <a:r>
              <a:rPr lang="en-US" sz="2800" u="sng" dirty="0" smtClean="0"/>
              <a:t>with the feed assembly</a:t>
            </a:r>
            <a:r>
              <a:rPr lang="en-US" sz="2800" dirty="0" smtClean="0"/>
              <a:t> in place.</a:t>
            </a:r>
          </a:p>
          <a:p>
            <a:endParaRPr lang="en-US" sz="1400" dirty="0"/>
          </a:p>
          <a:p>
            <a:r>
              <a:rPr lang="en-US" sz="2800" dirty="0" smtClean="0"/>
              <a:t>That way, you don’t have to do so much math to find the focal point.</a:t>
            </a:r>
          </a:p>
          <a:p>
            <a:endParaRPr lang="en-US" sz="800" dirty="0"/>
          </a:p>
          <a:p>
            <a:pPr algn="ctr"/>
            <a:r>
              <a:rPr lang="en-US" sz="2800" dirty="0" smtClean="0">
                <a:solidFill>
                  <a:srgbClr val="FFFF00"/>
                </a:solidFill>
              </a:rPr>
              <a:t>$ FREE !!</a:t>
            </a:r>
            <a:endParaRPr lang="en-US" sz="2800" dirty="0">
              <a:solidFill>
                <a:srgbClr val="FFFF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657600"/>
            <a:ext cx="2696308" cy="2937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59990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813264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92D050"/>
                </a:solidFill>
              </a:rPr>
              <a:t>Next, get a “transverter” </a:t>
            </a:r>
            <a:endParaRPr lang="en-US" dirty="0">
              <a:solidFill>
                <a:srgbClr val="92D05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371600"/>
            <a:ext cx="8153400" cy="4724717"/>
          </a:xfrm>
        </p:spPr>
        <p:txBody>
          <a:bodyPr/>
          <a:lstStyle/>
          <a:p>
            <a:r>
              <a:rPr lang="en-US" sz="2800" dirty="0" smtClean="0"/>
              <a:t>A transverter </a:t>
            </a:r>
            <a:r>
              <a:rPr lang="en-US" sz="2800" dirty="0" smtClean="0">
                <a:solidFill>
                  <a:srgbClr val="FFFF00"/>
                </a:solidFill>
              </a:rPr>
              <a:t>is the heart of the system.</a:t>
            </a:r>
            <a:r>
              <a:rPr lang="en-US" sz="2800" dirty="0" smtClean="0"/>
              <a:t> </a:t>
            </a:r>
          </a:p>
          <a:p>
            <a:r>
              <a:rPr lang="en-US" sz="2800" dirty="0" smtClean="0"/>
              <a:t>DB6NT from Kuhne Electronics GMBH</a:t>
            </a:r>
          </a:p>
          <a:p>
            <a:r>
              <a:rPr lang="en-US" sz="2000" dirty="0" smtClean="0"/>
              <a:t>280mW / 1.2 dB NF …</a:t>
            </a:r>
            <a:r>
              <a:rPr lang="en-US" sz="2000" dirty="0" smtClean="0">
                <a:solidFill>
                  <a:srgbClr val="FFFF00"/>
                </a:solidFill>
              </a:rPr>
              <a:t>About </a:t>
            </a:r>
            <a:r>
              <a:rPr lang="en-US" sz="2000" dirty="0">
                <a:solidFill>
                  <a:srgbClr val="FFFF00"/>
                </a:solidFill>
              </a:rPr>
              <a:t>$650 US </a:t>
            </a:r>
            <a:r>
              <a:rPr lang="en-US" sz="2000" dirty="0" smtClean="0">
                <a:solidFill>
                  <a:srgbClr val="FFFF00"/>
                </a:solidFill>
              </a:rPr>
              <a:t>plus shipping </a:t>
            </a:r>
            <a:r>
              <a:rPr lang="en-US" sz="2000" dirty="0" smtClean="0"/>
              <a:t>from Germany </a:t>
            </a:r>
          </a:p>
          <a:p>
            <a:r>
              <a:rPr lang="en-US" sz="2000" u="sng" dirty="0" smtClean="0">
                <a:solidFill>
                  <a:srgbClr val="00B0F0"/>
                </a:solidFill>
                <a:hlinkClick r:id="rId2"/>
              </a:rPr>
              <a:t>http</a:t>
            </a:r>
            <a:r>
              <a:rPr lang="en-US" sz="2000" u="sng" dirty="0">
                <a:solidFill>
                  <a:srgbClr val="00B0F0"/>
                </a:solidFill>
                <a:hlinkClick r:id="rId2"/>
              </a:rPr>
              <a:t>://</a:t>
            </a:r>
            <a:r>
              <a:rPr lang="en-US" sz="2000" u="sng" dirty="0" smtClean="0">
                <a:solidFill>
                  <a:srgbClr val="00B0F0"/>
                </a:solidFill>
                <a:hlinkClick r:id="rId2"/>
              </a:rPr>
              <a:t>www.kuhne-electronic.de/en/products.html</a:t>
            </a:r>
            <a:endParaRPr lang="en-US" sz="2000" u="sng" dirty="0" smtClean="0">
              <a:solidFill>
                <a:srgbClr val="00B0F0"/>
              </a:solidFill>
            </a:endParaRPr>
          </a:p>
          <a:p>
            <a:pPr lvl="0">
              <a:buClr>
                <a:srgbClr val="72A376"/>
              </a:buClr>
            </a:pPr>
            <a:r>
              <a:rPr lang="en-US" sz="2800" dirty="0">
                <a:solidFill>
                  <a:prstClr val="white"/>
                </a:solidFill>
              </a:rPr>
              <a:t>Down East Microwave (DEMI</a:t>
            </a:r>
            <a:r>
              <a:rPr lang="en-US" sz="2800" dirty="0" smtClean="0">
                <a:solidFill>
                  <a:prstClr val="white"/>
                </a:solidFill>
              </a:rPr>
              <a:t>)</a:t>
            </a:r>
          </a:p>
          <a:p>
            <a:pPr>
              <a:buClr>
                <a:srgbClr val="72A376"/>
              </a:buClr>
            </a:pPr>
            <a:r>
              <a:rPr lang="en-US" sz="2000" dirty="0">
                <a:solidFill>
                  <a:srgbClr val="FFFF00"/>
                </a:solidFill>
              </a:rPr>
              <a:t>3W</a:t>
            </a:r>
            <a:r>
              <a:rPr lang="en-US" sz="2000" dirty="0"/>
              <a:t>/1.5 dB NF …………..  </a:t>
            </a:r>
            <a:r>
              <a:rPr lang="en-US" sz="2000" dirty="0">
                <a:solidFill>
                  <a:srgbClr val="FFFF00"/>
                </a:solidFill>
              </a:rPr>
              <a:t>$</a:t>
            </a:r>
            <a:r>
              <a:rPr lang="en-US" sz="2000" dirty="0" smtClean="0">
                <a:solidFill>
                  <a:srgbClr val="FFFF00"/>
                </a:solidFill>
              </a:rPr>
              <a:t>775</a:t>
            </a:r>
          </a:p>
          <a:p>
            <a:pPr>
              <a:buClr>
                <a:srgbClr val="72A376"/>
              </a:buClr>
            </a:pPr>
            <a:r>
              <a:rPr lang="en-US" sz="2000" u="sng" dirty="0">
                <a:solidFill>
                  <a:srgbClr val="00B0F0"/>
                </a:solidFill>
              </a:rPr>
              <a:t>http://www.downeastmicrowave.com/</a:t>
            </a:r>
          </a:p>
          <a:p>
            <a:pPr>
              <a:buClr>
                <a:srgbClr val="72A376"/>
              </a:buClr>
            </a:pPr>
            <a:endParaRPr lang="en-US" sz="2000" dirty="0">
              <a:solidFill>
                <a:srgbClr val="FFFF00"/>
              </a:solidFill>
            </a:endParaRPr>
          </a:p>
          <a:p>
            <a:pPr lvl="0">
              <a:buClr>
                <a:srgbClr val="72A376"/>
              </a:buClr>
            </a:pPr>
            <a:endParaRPr lang="en-US" sz="2800" dirty="0">
              <a:solidFill>
                <a:prstClr val="white"/>
              </a:solidFill>
            </a:endParaRPr>
          </a:p>
          <a:p>
            <a:endParaRPr lang="en-US" sz="2000" u="sng" dirty="0">
              <a:solidFill>
                <a:srgbClr val="00B0F0"/>
              </a:solidFill>
            </a:endParaRPr>
          </a:p>
        </p:txBody>
      </p:sp>
      <p:pic>
        <p:nvPicPr>
          <p:cNvPr id="1026" name="Picture 2" descr="http://www.kuhne-electronic.de/typo3temp/pics/768882aae9.jp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031" y="4397765"/>
            <a:ext cx="4396548" cy="2022413"/>
          </a:xfrm>
          <a:prstGeom prst="rect">
            <a:avLst/>
          </a:prstGeom>
          <a:noFill/>
          <a:ln w="254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4397765"/>
            <a:ext cx="3657600" cy="2037145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89732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75357"/>
            <a:ext cx="8229600" cy="660864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92D050"/>
                </a:solidFill>
              </a:rPr>
              <a:t>From 2M or 432 MHz to 10 GHz:</a:t>
            </a:r>
            <a:endParaRPr lang="en-US" dirty="0">
              <a:solidFill>
                <a:srgbClr val="92D05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036221"/>
            <a:ext cx="8839200" cy="56439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41807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862759"/>
            <a:ext cx="4318000" cy="3238500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889464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92D050"/>
                </a:solidFill>
              </a:rPr>
              <a:t>The Annual SBMS MW Tune-Up</a:t>
            </a:r>
            <a:endParaRPr lang="en-US" dirty="0">
              <a:solidFill>
                <a:srgbClr val="92D05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295400"/>
            <a:ext cx="4673600" cy="3505200"/>
          </a:xfrm>
          <a:ln w="25400" cmpd="sng">
            <a:solidFill>
              <a:schemeClr val="tx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6096000" y="5562600"/>
            <a:ext cx="2362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prstClr val="white"/>
                </a:solidFill>
              </a:rPr>
              <a:t>Fairview Park, Costa Mesa, CA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0" y="3732136"/>
            <a:ext cx="2971800" cy="3004262"/>
          </a:xfrm>
          <a:prstGeom prst="rect">
            <a:avLst/>
          </a:prstGeom>
          <a:ln w="2222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478038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81000"/>
            <a:ext cx="8229600" cy="889464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92D050"/>
                </a:solidFill>
              </a:rPr>
              <a:t>A 10 GHz Transverter From Parts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1505761"/>
            <a:ext cx="7239000" cy="5276039"/>
          </a:xfrm>
          <a:ln w="6350">
            <a:solidFill>
              <a:srgbClr val="FFFF00"/>
            </a:solidFill>
          </a:ln>
        </p:spPr>
      </p:pic>
    </p:spTree>
    <p:extLst>
      <p:ext uri="{BB962C8B-B14F-4D97-AF65-F5344CB8AC3E}">
        <p14:creationId xmlns:p14="http://schemas.microsoft.com/office/powerpoint/2010/main" val="3251952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3536"/>
            <a:ext cx="8229600" cy="889464"/>
          </a:xfrm>
        </p:spPr>
        <p:txBody>
          <a:bodyPr/>
          <a:lstStyle/>
          <a:p>
            <a:r>
              <a:rPr lang="en-US" dirty="0" smtClean="0">
                <a:solidFill>
                  <a:srgbClr val="92D050"/>
                </a:solidFill>
              </a:rPr>
              <a:t>A Microwave System Plan</a:t>
            </a:r>
            <a:endParaRPr lang="en-US" dirty="0">
              <a:solidFill>
                <a:srgbClr val="92D05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0947" y="1219200"/>
            <a:ext cx="8229600" cy="1096963"/>
          </a:xfrm>
        </p:spPr>
        <p:txBody>
          <a:bodyPr/>
          <a:lstStyle/>
          <a:p>
            <a:r>
              <a:rPr lang="en-US" dirty="0" smtClean="0"/>
              <a:t>A simple 280 mW radio will make many QSOs  </a:t>
            </a:r>
            <a:r>
              <a:rPr lang="en-US" dirty="0" smtClean="0">
                <a:solidFill>
                  <a:srgbClr val="FFFF00"/>
                </a:solidFill>
              </a:rPr>
              <a:t>(DB6NT based system shown)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514599"/>
            <a:ext cx="8233528" cy="3691767"/>
          </a:xfrm>
          <a:prstGeom prst="rect">
            <a:avLst/>
          </a:prstGeom>
          <a:noFill/>
          <a:ln w="31750">
            <a:solidFill>
              <a:srgbClr val="92D05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37460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3536"/>
            <a:ext cx="8229600" cy="965664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92D050"/>
                </a:solidFill>
              </a:rPr>
              <a:t>Frequency Stability</a:t>
            </a:r>
            <a:endParaRPr lang="en-US" dirty="0">
              <a:solidFill>
                <a:srgbClr val="92D05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3810000" cy="5105400"/>
          </a:xfrm>
        </p:spPr>
        <p:txBody>
          <a:bodyPr/>
          <a:lstStyle/>
          <a:p>
            <a:pPr marL="0" indent="0" algn="r">
              <a:buNone/>
            </a:pPr>
            <a:r>
              <a:rPr lang="en-US" dirty="0" smtClean="0"/>
              <a:t>A high stability “</a:t>
            </a:r>
            <a:r>
              <a:rPr lang="en-US" u="sng" dirty="0" smtClean="0"/>
              <a:t>master oscillator</a:t>
            </a:r>
            <a:r>
              <a:rPr lang="en-US" dirty="0" smtClean="0"/>
              <a:t>” will be necessary to tune in SSB signals at X-band.</a:t>
            </a:r>
            <a:endParaRPr lang="en-US" sz="2400" dirty="0" smtClean="0"/>
          </a:p>
          <a:p>
            <a:pPr marL="0" indent="0" algn="r">
              <a:buNone/>
            </a:pPr>
            <a:endParaRPr lang="en-US" sz="2400" dirty="0"/>
          </a:p>
          <a:p>
            <a:pPr marL="0" indent="0" algn="r">
              <a:buNone/>
            </a:pPr>
            <a:r>
              <a:rPr lang="en-US" dirty="0" smtClean="0"/>
              <a:t>A Rubidium or “Rubi” and an OCXO are shown</a:t>
            </a:r>
          </a:p>
          <a:p>
            <a:pPr marL="0" indent="0" algn="r">
              <a:buNone/>
            </a:pPr>
            <a:r>
              <a:rPr lang="en-US" dirty="0" smtClean="0">
                <a:solidFill>
                  <a:srgbClr val="FFFF00"/>
                </a:solidFill>
              </a:rPr>
              <a:t>$ 99.00 on eBay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1524000"/>
            <a:ext cx="4051300" cy="4584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47339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3536"/>
            <a:ext cx="8229600" cy="889464"/>
          </a:xfrm>
        </p:spPr>
        <p:txBody>
          <a:bodyPr/>
          <a:lstStyle/>
          <a:p>
            <a:r>
              <a:rPr lang="en-US" dirty="0" smtClean="0">
                <a:solidFill>
                  <a:srgbClr val="92D050"/>
                </a:solidFill>
              </a:rPr>
              <a:t>An Interface / Sequencer</a:t>
            </a:r>
            <a:endParaRPr lang="en-US" dirty="0">
              <a:solidFill>
                <a:srgbClr val="92D05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518160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Getting the transverter, the T/R switch, the cooling fans, (power amp), and everything to switch on when you press the “PTT” button may take a little creativity and electronic design.</a:t>
            </a:r>
          </a:p>
          <a:p>
            <a:endParaRPr lang="en-US" dirty="0" smtClean="0"/>
          </a:p>
          <a:p>
            <a:r>
              <a:rPr lang="en-US" dirty="0" smtClean="0"/>
              <a:t>I used relays from </a:t>
            </a:r>
          </a:p>
          <a:p>
            <a:pPr marL="0" indent="0">
              <a:buNone/>
            </a:pPr>
            <a:r>
              <a:rPr lang="en-US" dirty="0" smtClean="0"/>
              <a:t>   Radio Shack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Solid State </a:t>
            </a:r>
          </a:p>
          <a:p>
            <a:pPr marL="0" indent="0">
              <a:buNone/>
            </a:pPr>
            <a:r>
              <a:rPr lang="en-US" dirty="0" smtClean="0"/>
              <a:t>   Sequencers are 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available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3276600"/>
            <a:ext cx="3644590" cy="281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08294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3536"/>
            <a:ext cx="8229600" cy="965664"/>
          </a:xfrm>
        </p:spPr>
        <p:txBody>
          <a:bodyPr/>
          <a:lstStyle/>
          <a:p>
            <a:r>
              <a:rPr lang="en-US" dirty="0" smtClean="0">
                <a:solidFill>
                  <a:srgbClr val="92D050"/>
                </a:solidFill>
              </a:rPr>
              <a:t>Microwave Plumbing</a:t>
            </a:r>
            <a:endParaRPr lang="en-US" dirty="0">
              <a:solidFill>
                <a:srgbClr val="92D05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371600"/>
            <a:ext cx="8229600" cy="4373880"/>
          </a:xfrm>
        </p:spPr>
        <p:txBody>
          <a:bodyPr/>
          <a:lstStyle/>
          <a:p>
            <a:r>
              <a:rPr lang="en-US" dirty="0" smtClean="0"/>
              <a:t>Waveguide is the best transmission line for the microwave bands.  </a:t>
            </a:r>
            <a:r>
              <a:rPr lang="en-US" dirty="0" smtClean="0">
                <a:solidFill>
                  <a:srgbClr val="FFFF00"/>
                </a:solidFill>
              </a:rPr>
              <a:t>WR-90 is the best for 10.368 GHz</a:t>
            </a:r>
            <a:r>
              <a:rPr lang="en-US" dirty="0" smtClean="0"/>
              <a:t>. (3/4” copper pipe)</a:t>
            </a:r>
          </a:p>
          <a:p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3200400"/>
            <a:ext cx="7236320" cy="3419475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01090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0038" y="381000"/>
            <a:ext cx="8229600" cy="889464"/>
          </a:xfrm>
        </p:spPr>
        <p:txBody>
          <a:bodyPr/>
          <a:lstStyle/>
          <a:p>
            <a:r>
              <a:rPr lang="en-US" dirty="0" smtClean="0">
                <a:solidFill>
                  <a:srgbClr val="92D050"/>
                </a:solidFill>
              </a:rPr>
              <a:t>Microwave Coax</a:t>
            </a:r>
            <a:endParaRPr lang="en-US" dirty="0">
              <a:solidFill>
                <a:srgbClr val="92D05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371600"/>
            <a:ext cx="8077200" cy="4450080"/>
          </a:xfrm>
        </p:spPr>
        <p:txBody>
          <a:bodyPr/>
          <a:lstStyle/>
          <a:p>
            <a:r>
              <a:rPr lang="en-US" dirty="0" smtClean="0"/>
              <a:t>‘Semi-rigid</a:t>
            </a:r>
            <a:r>
              <a:rPr lang="en-US" dirty="0"/>
              <a:t>’ coax, such as </a:t>
            </a:r>
            <a:r>
              <a:rPr lang="en-US" dirty="0">
                <a:solidFill>
                  <a:srgbClr val="FFFF00"/>
                </a:solidFill>
              </a:rPr>
              <a:t>UT-141T</a:t>
            </a:r>
            <a:r>
              <a:rPr lang="en-US" dirty="0"/>
              <a:t>, is rated for microwave frequencies, but is more </a:t>
            </a:r>
            <a:r>
              <a:rPr lang="en-US" dirty="0" smtClean="0"/>
              <a:t>lossy than waveguide.</a:t>
            </a:r>
            <a:endParaRPr lang="en-US" dirty="0"/>
          </a:p>
          <a:p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1" y="3012266"/>
            <a:ext cx="5061128" cy="3717311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37460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92D050"/>
                </a:solidFill>
              </a:rPr>
              <a:t>WR-90 to SMA Transitions</a:t>
            </a:r>
            <a:endParaRPr lang="en-US" dirty="0">
              <a:solidFill>
                <a:srgbClr val="92D05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46237"/>
            <a:ext cx="7848600" cy="4526280"/>
          </a:xfrm>
        </p:spPr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Waveguide-to-Coax transitions</a:t>
            </a:r>
            <a:r>
              <a:rPr lang="en-US" dirty="0" smtClean="0"/>
              <a:t> are used near the </a:t>
            </a:r>
          </a:p>
          <a:p>
            <a:pPr marL="0" indent="0">
              <a:buNone/>
            </a:pPr>
            <a:r>
              <a:rPr lang="en-US" dirty="0" smtClean="0"/>
              <a:t>   Antenna feed 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point to convert 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from coax to the 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waveguide so the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microwave power 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can be applied to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the reflector.</a:t>
            </a:r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2743200"/>
            <a:ext cx="4349222" cy="36475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37460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0937" y="1753774"/>
            <a:ext cx="1752601" cy="2243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4702" y="383849"/>
            <a:ext cx="5465279" cy="813264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smtClean="0">
                <a:solidFill>
                  <a:srgbClr val="92D050"/>
                </a:solidFill>
              </a:rPr>
              <a:t>Assembling the Parts</a:t>
            </a:r>
            <a:endParaRPr lang="en-US" dirty="0">
              <a:solidFill>
                <a:srgbClr val="92D050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04806" y="1524000"/>
            <a:ext cx="4267200" cy="160423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Feed Horn Assembly</a:t>
            </a:r>
          </a:p>
          <a:p>
            <a:r>
              <a:rPr lang="en-US" sz="2400" dirty="0" smtClean="0"/>
              <a:t>T-R Switching</a:t>
            </a:r>
          </a:p>
          <a:p>
            <a:r>
              <a:rPr lang="en-US" sz="2400" dirty="0" smtClean="0"/>
              <a:t>Antenna focal point</a:t>
            </a:r>
          </a:p>
          <a:p>
            <a:r>
              <a:rPr lang="en-US" sz="2400" dirty="0" smtClean="0"/>
              <a:t>D.C. Supplies</a:t>
            </a:r>
            <a:endParaRPr lang="en-US" sz="24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3423922"/>
            <a:ext cx="1747806" cy="22671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6973" y="1197113"/>
            <a:ext cx="2974968" cy="440061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7181" y="4018604"/>
            <a:ext cx="3352800" cy="2678515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52049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609600"/>
            <a:ext cx="7696200" cy="762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92D050"/>
                </a:solidFill>
              </a:rPr>
              <a:t>Power Loss:   </a:t>
            </a:r>
            <a:r>
              <a:rPr lang="en-US" sz="3100" dirty="0" smtClean="0">
                <a:solidFill>
                  <a:srgbClr val="FFFF00"/>
                </a:solidFill>
              </a:rPr>
              <a:t>The Microwave Challenge</a:t>
            </a:r>
            <a:endParaRPr lang="en-US" sz="3100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76400"/>
            <a:ext cx="8229600" cy="4724400"/>
          </a:xfrm>
        </p:spPr>
        <p:txBody>
          <a:bodyPr>
            <a:normAutofit fontScale="92500" lnSpcReduction="10000"/>
          </a:bodyPr>
          <a:lstStyle/>
          <a:p>
            <a:r>
              <a:rPr lang="en-US" sz="2800" dirty="0" smtClean="0"/>
              <a:t>Microwaves are a very “elusive” quantity - losing half a dB here and a dB there in a microwave system is very easy to do.</a:t>
            </a:r>
          </a:p>
          <a:p>
            <a:endParaRPr lang="en-US" sz="2800" dirty="0"/>
          </a:p>
          <a:p>
            <a:r>
              <a:rPr lang="en-US" sz="2800" dirty="0" smtClean="0"/>
              <a:t>Use the best semi-rigid coax and the shortest lengths possible.</a:t>
            </a:r>
          </a:p>
          <a:p>
            <a:endParaRPr lang="en-US" sz="2800" dirty="0"/>
          </a:p>
          <a:p>
            <a:r>
              <a:rPr lang="en-US" sz="2800" dirty="0" smtClean="0"/>
              <a:t>Avoid getting “kinks” in the semi-rigid, and dents in the waveguides.</a:t>
            </a:r>
          </a:p>
          <a:p>
            <a:endParaRPr lang="en-US" sz="2800" dirty="0"/>
          </a:p>
          <a:p>
            <a:r>
              <a:rPr lang="en-US" sz="2800" dirty="0" smtClean="0"/>
              <a:t>Losses on the receive side can seriously affect your </a:t>
            </a:r>
            <a:r>
              <a:rPr lang="en-US" sz="2800" u="sng" dirty="0" smtClean="0"/>
              <a:t>minimum discernable signal (MDS)</a:t>
            </a:r>
            <a:r>
              <a:rPr lang="en-US" sz="2800" dirty="0" smtClean="0"/>
              <a:t>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737460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457200"/>
            <a:ext cx="8229600" cy="8382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92D050"/>
                </a:solidFill>
              </a:rPr>
              <a:t>Close To The Dish</a:t>
            </a:r>
            <a:endParaRPr lang="en-US" dirty="0">
              <a:solidFill>
                <a:srgbClr val="92D05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447800"/>
            <a:ext cx="8229600" cy="4526280"/>
          </a:xfrm>
        </p:spPr>
        <p:txBody>
          <a:bodyPr/>
          <a:lstStyle/>
          <a:p>
            <a:r>
              <a:rPr lang="en-US" sz="2800" dirty="0" smtClean="0"/>
              <a:t>To </a:t>
            </a:r>
            <a:r>
              <a:rPr lang="en-US" sz="2800" dirty="0" smtClean="0">
                <a:solidFill>
                  <a:srgbClr val="FFFF00"/>
                </a:solidFill>
              </a:rPr>
              <a:t>minimize power losses</a:t>
            </a:r>
            <a:r>
              <a:rPr lang="en-US" sz="2800" dirty="0" smtClean="0"/>
              <a:t>, </a:t>
            </a:r>
            <a:r>
              <a:rPr lang="en-US" sz="2800" dirty="0"/>
              <a:t>m</a:t>
            </a:r>
            <a:r>
              <a:rPr lang="en-US" sz="2800" dirty="0" smtClean="0"/>
              <a:t>icrowave frequency components should be located </a:t>
            </a:r>
            <a:r>
              <a:rPr lang="en-US" sz="2800" u="sng" dirty="0" smtClean="0"/>
              <a:t>as close to the reflector feed as possible</a:t>
            </a:r>
            <a:r>
              <a:rPr lang="en-US" sz="2800" dirty="0" smtClean="0"/>
              <a:t>.  </a:t>
            </a:r>
          </a:p>
          <a:p>
            <a:r>
              <a:rPr lang="en-US" sz="2800" dirty="0" smtClean="0"/>
              <a:t>K6JEY has a great example of this.</a:t>
            </a:r>
          </a:p>
          <a:p>
            <a:pPr marL="0" indent="0" algn="r">
              <a:buNone/>
            </a:pPr>
            <a:endParaRPr lang="en-US" sz="1800" dirty="0" smtClean="0"/>
          </a:p>
          <a:p>
            <a:pPr marL="0" indent="0" algn="r">
              <a:buNone/>
            </a:pPr>
            <a:r>
              <a:rPr lang="en-US" sz="1800" dirty="0" smtClean="0"/>
              <a:t>Doug Millar, PhD., K6JEY	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3505200"/>
            <a:ext cx="3733800" cy="2800350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3505200"/>
            <a:ext cx="3733800" cy="2800350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59658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2100" y="0"/>
            <a:ext cx="6172200" cy="660864"/>
          </a:xfrm>
        </p:spPr>
        <p:txBody>
          <a:bodyPr>
            <a:normAutofit/>
          </a:bodyPr>
          <a:lstStyle/>
          <a:p>
            <a:pPr algn="ctr"/>
            <a:r>
              <a:rPr lang="en-US" sz="3600" dirty="0" smtClean="0">
                <a:solidFill>
                  <a:srgbClr val="92D050"/>
                </a:solidFill>
              </a:rPr>
              <a:t>Microwave Tune-Up Results</a:t>
            </a:r>
            <a:endParaRPr lang="en-US" sz="3600" dirty="0">
              <a:solidFill>
                <a:srgbClr val="92D05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572192"/>
            <a:ext cx="7202487" cy="6285808"/>
          </a:xfrm>
        </p:spPr>
      </p:pic>
      <p:sp>
        <p:nvSpPr>
          <p:cNvPr id="5" name="Rounded Rectangle 4"/>
          <p:cNvSpPr/>
          <p:nvPr/>
        </p:nvSpPr>
        <p:spPr>
          <a:xfrm>
            <a:off x="1258957" y="3216965"/>
            <a:ext cx="914400" cy="38100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4572000" y="3236015"/>
            <a:ext cx="533400" cy="3810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6019800" y="3236015"/>
            <a:ext cx="381000" cy="19050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1255644" y="2847561"/>
            <a:ext cx="5410200" cy="228600"/>
          </a:xfrm>
          <a:prstGeom prst="round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4648200" y="2324100"/>
            <a:ext cx="1752600" cy="22860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ounded Rectangle 2"/>
          <p:cNvSpPr/>
          <p:nvPr/>
        </p:nvSpPr>
        <p:spPr>
          <a:xfrm>
            <a:off x="1255644" y="2324100"/>
            <a:ext cx="573156" cy="228600"/>
          </a:xfrm>
          <a:prstGeom prst="roundRect">
            <a:avLst/>
          </a:prstGeom>
          <a:noFill/>
          <a:ln w="254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0136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7924800" cy="889464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92D050"/>
                </a:solidFill>
              </a:rPr>
              <a:t>Focus on the focus</a:t>
            </a:r>
            <a:endParaRPr lang="en-US" dirty="0">
              <a:solidFill>
                <a:srgbClr val="92D05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5105400"/>
          </a:xfrm>
        </p:spPr>
        <p:txBody>
          <a:bodyPr>
            <a:normAutofit fontScale="92500" lnSpcReduction="10000"/>
          </a:bodyPr>
          <a:lstStyle/>
          <a:p>
            <a:r>
              <a:rPr lang="en-US" sz="2800" dirty="0" smtClean="0"/>
              <a:t>Your best time investment will be spent getting </a:t>
            </a:r>
            <a:r>
              <a:rPr lang="en-US" sz="2800" b="1" u="sng" dirty="0" smtClean="0">
                <a:solidFill>
                  <a:srgbClr val="FFFF00"/>
                </a:solidFill>
              </a:rPr>
              <a:t>high efficiency</a:t>
            </a:r>
            <a:r>
              <a:rPr lang="en-US" sz="2800" dirty="0" smtClean="0">
                <a:solidFill>
                  <a:srgbClr val="FFFF00"/>
                </a:solidFill>
              </a:rPr>
              <a:t> out of the reflector antenna and feed system</a:t>
            </a:r>
            <a:r>
              <a:rPr lang="en-US" sz="2800" dirty="0" smtClean="0"/>
              <a:t>.</a:t>
            </a:r>
          </a:p>
          <a:p>
            <a:endParaRPr lang="en-US" sz="2800" dirty="0" smtClean="0"/>
          </a:p>
          <a:p>
            <a:r>
              <a:rPr lang="en-US" sz="2800" dirty="0" smtClean="0"/>
              <a:t>The lowest cost and lowest noise gain you have in your microwave system is your antenna.  If you </a:t>
            </a:r>
            <a:r>
              <a:rPr lang="en-US" sz="2800" u="sng" dirty="0" smtClean="0">
                <a:solidFill>
                  <a:srgbClr val="FFFF00"/>
                </a:solidFill>
              </a:rPr>
              <a:t>take care to put the feedhorn at the right spot and point the feedhorn correctly</a:t>
            </a:r>
            <a:r>
              <a:rPr lang="en-US" sz="2800" dirty="0" smtClean="0"/>
              <a:t>, your antenna gain will be maximized and noise minimized.</a:t>
            </a:r>
          </a:p>
          <a:p>
            <a:endParaRPr lang="en-US" sz="2800" dirty="0"/>
          </a:p>
          <a:p>
            <a:r>
              <a:rPr lang="en-US" sz="2800" dirty="0" smtClean="0"/>
              <a:t>If you just “rough it in” the antenna will perform poorly.   The </a:t>
            </a:r>
            <a:r>
              <a:rPr lang="en-US" sz="2800" dirty="0" smtClean="0">
                <a:solidFill>
                  <a:srgbClr val="FFFF00"/>
                </a:solidFill>
              </a:rPr>
              <a:t>receive system will be noisy</a:t>
            </a:r>
            <a:r>
              <a:rPr lang="en-US" sz="2800" dirty="0" smtClean="0"/>
              <a:t>, making it hard to receive weaker signals and expensive </a:t>
            </a:r>
            <a:r>
              <a:rPr lang="en-US" sz="2800" dirty="0" smtClean="0">
                <a:solidFill>
                  <a:srgbClr val="FFFF00"/>
                </a:solidFill>
              </a:rPr>
              <a:t>microwave Watts will be wasted</a:t>
            </a:r>
            <a:r>
              <a:rPr lang="en-US" sz="2800" dirty="0" smtClean="0"/>
              <a:t>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737460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457200"/>
            <a:ext cx="7924800" cy="813264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92D050"/>
                </a:solidFill>
              </a:rPr>
              <a:t>Focus on the focus</a:t>
            </a:r>
            <a:endParaRPr lang="en-US" dirty="0">
              <a:solidFill>
                <a:srgbClr val="92D05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4953317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Getting the focus and feed angles correct will take a bit of geometry and algebra.</a:t>
            </a:r>
          </a:p>
          <a:p>
            <a:endParaRPr lang="en-US" dirty="0"/>
          </a:p>
          <a:p>
            <a:r>
              <a:rPr lang="en-US" dirty="0" smtClean="0">
                <a:solidFill>
                  <a:srgbClr val="FFFF00"/>
                </a:solidFill>
              </a:rPr>
              <a:t>Paul Wade, W1GHZ</a:t>
            </a:r>
            <a:r>
              <a:rPr lang="en-US" dirty="0" smtClean="0"/>
              <a:t>, has done extensive research work into microwave reflector  antennas and has published excellent  tutorial material on his website:</a:t>
            </a:r>
          </a:p>
          <a:p>
            <a:pPr marL="0" indent="0">
              <a:buNone/>
            </a:pPr>
            <a:endParaRPr lang="en-US" sz="1200" dirty="0" smtClean="0"/>
          </a:p>
          <a:p>
            <a:pPr marL="0" indent="0" algn="ctr">
              <a:buNone/>
            </a:pPr>
            <a:r>
              <a:rPr lang="en-US" sz="2600" u="sng" dirty="0">
                <a:solidFill>
                  <a:srgbClr val="00B0F0"/>
                </a:solidFill>
              </a:rPr>
              <a:t>http://</a:t>
            </a:r>
            <a:r>
              <a:rPr lang="en-US" sz="2600" u="sng" dirty="0" smtClean="0">
                <a:solidFill>
                  <a:srgbClr val="00B0F0"/>
                </a:solidFill>
              </a:rPr>
              <a:t>www.w1ghz.org/antbook/contents.htm</a:t>
            </a:r>
          </a:p>
          <a:p>
            <a:pPr marL="0" indent="0" algn="ctr">
              <a:buNone/>
            </a:pPr>
            <a:endParaRPr lang="en-US" sz="2600" u="sng" dirty="0" smtClean="0">
              <a:solidFill>
                <a:srgbClr val="00B0F0"/>
              </a:solidFill>
            </a:endParaRPr>
          </a:p>
          <a:p>
            <a:r>
              <a:rPr lang="en-US" dirty="0" smtClean="0"/>
              <a:t>Additional information on offsets and feeds is also helpful.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5691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4800" y="1577951"/>
            <a:ext cx="4572000" cy="5029200"/>
          </a:xfrm>
        </p:spPr>
        <p:txBody>
          <a:bodyPr>
            <a:normAutofit/>
          </a:bodyPr>
          <a:lstStyle/>
          <a:p>
            <a:r>
              <a:rPr lang="en-US" dirty="0" smtClean="0"/>
              <a:t>W1GHZ developed a very useful method of finding the focal point with a string.</a:t>
            </a:r>
          </a:p>
          <a:p>
            <a:endParaRPr lang="en-US" dirty="0" smtClean="0"/>
          </a:p>
          <a:p>
            <a:r>
              <a:rPr lang="en-US" dirty="0" smtClean="0"/>
              <a:t>The string is marked with the calculated values of focal length and illumination angle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487" y="1371600"/>
            <a:ext cx="3200400" cy="5317906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381000"/>
            <a:ext cx="8077200" cy="889464"/>
          </a:xfrm>
        </p:spPr>
        <p:txBody>
          <a:bodyPr/>
          <a:lstStyle/>
          <a:p>
            <a:r>
              <a:rPr lang="en-US" dirty="0">
                <a:solidFill>
                  <a:srgbClr val="92D050"/>
                </a:solidFill>
              </a:rPr>
              <a:t>Focus on the focus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5691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45693"/>
            <a:ext cx="8229600" cy="889464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92D050"/>
                </a:solidFill>
              </a:rPr>
              <a:t>Offset Reflector Geometry</a:t>
            </a:r>
            <a:endParaRPr lang="en-US" dirty="0">
              <a:solidFill>
                <a:srgbClr val="92D05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43400" y="1600200"/>
            <a:ext cx="4343400" cy="510540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When making measurements on your dish, measure to </a:t>
            </a:r>
            <a:r>
              <a:rPr lang="en-US" u="sng" dirty="0">
                <a:solidFill>
                  <a:srgbClr val="FFFF00"/>
                </a:solidFill>
              </a:rPr>
              <a:t>the edges of the reflective surface</a:t>
            </a:r>
            <a:r>
              <a:rPr lang="en-US" dirty="0"/>
              <a:t>, rather than the outside lip of the sheet metal.  This will yield better agreement with calculated values. </a:t>
            </a:r>
          </a:p>
          <a:p>
            <a:endParaRPr lang="en-US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183" y="1524000"/>
            <a:ext cx="3429000" cy="507222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4316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5400" y="1438297"/>
            <a:ext cx="3048000" cy="5145059"/>
          </a:xfrm>
        </p:spPr>
        <p:txBody>
          <a:bodyPr>
            <a:normAutofit lnSpcReduction="10000"/>
          </a:bodyPr>
          <a:lstStyle/>
          <a:p>
            <a:r>
              <a:rPr lang="en-US" dirty="0"/>
              <a:t>Bisect the offset reflector </a:t>
            </a:r>
            <a:r>
              <a:rPr lang="en-US" u="sng" dirty="0"/>
              <a:t>vertical</a:t>
            </a:r>
            <a:r>
              <a:rPr lang="en-US" dirty="0"/>
              <a:t> illumination angle and that’s the spot to point at, </a:t>
            </a:r>
            <a:r>
              <a:rPr lang="en-US" u="sng" dirty="0">
                <a:solidFill>
                  <a:srgbClr val="FFFF00"/>
                </a:solidFill>
              </a:rPr>
              <a:t>not the center of the reflector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889464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92D050"/>
                </a:solidFill>
              </a:rPr>
              <a:t>Pointing the Feedhorn</a:t>
            </a:r>
            <a:endParaRPr lang="en-US" dirty="0">
              <a:solidFill>
                <a:srgbClr val="92D05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447800"/>
            <a:ext cx="3581400" cy="5242963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15691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5581" y="1295401"/>
            <a:ext cx="4368800" cy="3276600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6291" y="3276600"/>
            <a:ext cx="4572000" cy="3429000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0757" y="376120"/>
            <a:ext cx="8229600" cy="889464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92D050"/>
                </a:solidFill>
              </a:rPr>
              <a:t>Focus on the focus</a:t>
            </a:r>
            <a:endParaRPr lang="en-US" dirty="0">
              <a:solidFill>
                <a:srgbClr val="92D05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334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 smtClean="0"/>
              <a:t>My latest Offset:</a:t>
            </a:r>
            <a:endParaRPr lang="en-US" sz="28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560443"/>
            <a:ext cx="2897809" cy="2173357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792243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rgbClr val="92D050"/>
                </a:solidFill>
              </a:rPr>
              <a:t>A Word About “Tinkering”</a:t>
            </a:r>
            <a:endParaRPr lang="en-US" dirty="0">
              <a:solidFill>
                <a:srgbClr val="92D05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46237"/>
            <a:ext cx="8229600" cy="4526280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smtClean="0"/>
              <a:t>Assembling and de-bugging a microwave radio is a very time-consuming and gratifying activity….</a:t>
            </a:r>
          </a:p>
          <a:p>
            <a:pPr algn="ctr"/>
            <a:endParaRPr lang="en-US" dirty="0"/>
          </a:p>
          <a:p>
            <a:pPr marL="0" indent="0" algn="ctr">
              <a:buNone/>
            </a:pPr>
            <a:r>
              <a:rPr lang="en-US" dirty="0" smtClean="0"/>
              <a:t>…. So much so, that some Hams have turned it into a multiple-year project, and some haven’t finished yet!</a:t>
            </a:r>
          </a:p>
          <a:p>
            <a:pPr algn="ctr"/>
            <a:endParaRPr lang="en-US" dirty="0"/>
          </a:p>
          <a:p>
            <a:pPr marL="0" indent="0" algn="ctr">
              <a:buNone/>
            </a:pPr>
            <a:r>
              <a:rPr lang="en-US" dirty="0" smtClean="0"/>
              <a:t>The Goal: 	GOTA!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5691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rgbClr val="92D050"/>
                </a:solidFill>
              </a:rPr>
              <a:t>Well-Built Radios</a:t>
            </a:r>
            <a:endParaRPr lang="en-US" dirty="0">
              <a:solidFill>
                <a:srgbClr val="92D05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 well-built microwave radio is one that works well not only in the lab, but </a:t>
            </a:r>
            <a:r>
              <a:rPr lang="en-US" dirty="0" smtClean="0">
                <a:solidFill>
                  <a:srgbClr val="FFFF00"/>
                </a:solidFill>
              </a:rPr>
              <a:t>has been ruggedized to take a car ride all weekend</a:t>
            </a:r>
            <a:r>
              <a:rPr lang="en-US" dirty="0" smtClean="0"/>
              <a:t> and not fall apart en-route.</a:t>
            </a:r>
          </a:p>
          <a:p>
            <a:endParaRPr lang="en-US" dirty="0"/>
          </a:p>
          <a:p>
            <a:r>
              <a:rPr lang="en-US" dirty="0" smtClean="0"/>
              <a:t>Should be </a:t>
            </a:r>
            <a:r>
              <a:rPr lang="en-US" u="sng" dirty="0" smtClean="0"/>
              <a:t>able to arrive at a roving location and be on the air in less than 10 minutes</a:t>
            </a:r>
            <a:r>
              <a:rPr lang="en-US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5691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965664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92D050"/>
                </a:solidFill>
              </a:rPr>
              <a:t>Examples of Well-Built Radios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3999"/>
            <a:ext cx="8229600" cy="1295401"/>
          </a:xfrm>
        </p:spPr>
        <p:txBody>
          <a:bodyPr/>
          <a:lstStyle/>
          <a:p>
            <a:pPr algn="ctr"/>
            <a:r>
              <a:rPr lang="en-US" dirty="0" smtClean="0"/>
              <a:t>Steve, W6QIW: Close to the Feed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5061" y="2286000"/>
            <a:ext cx="5867400" cy="4400550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415691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3536"/>
            <a:ext cx="8229600" cy="1041864"/>
          </a:xfrm>
        </p:spPr>
        <p:txBody>
          <a:bodyPr/>
          <a:lstStyle/>
          <a:p>
            <a:r>
              <a:rPr lang="en-US" dirty="0">
                <a:solidFill>
                  <a:srgbClr val="92D050"/>
                </a:solidFill>
              </a:rPr>
              <a:t>Examples of Well-Built Radios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800917"/>
          </a:xfrm>
        </p:spPr>
        <p:txBody>
          <a:bodyPr/>
          <a:lstStyle/>
          <a:p>
            <a:pPr algn="ctr"/>
            <a:r>
              <a:rPr lang="en-US" dirty="0" smtClean="0"/>
              <a:t>John, KJ6HZ Has all parts on one plate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4945" y="2133600"/>
            <a:ext cx="5638800" cy="4229100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18520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3948" y="304800"/>
            <a:ext cx="8229600" cy="6324600"/>
          </a:xfrm>
        </p:spPr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r>
              <a:rPr lang="en-US" sz="4600" dirty="0" smtClean="0">
                <a:solidFill>
                  <a:srgbClr val="92D050"/>
                </a:solidFill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  <a:ea typeface="+mj-ea"/>
                <a:cs typeface="+mj-cs"/>
              </a:rPr>
              <a:t>SBMS November 2011 Meeting</a:t>
            </a:r>
            <a:endParaRPr lang="en-US" sz="2800" dirty="0"/>
          </a:p>
          <a:p>
            <a:pPr marL="0" indent="0" algn="ctr">
              <a:buNone/>
            </a:pPr>
            <a:endParaRPr lang="en-US" sz="2800" dirty="0" smtClean="0"/>
          </a:p>
          <a:p>
            <a:pPr marL="0" indent="0" algn="ctr">
              <a:buNone/>
            </a:pPr>
            <a:endParaRPr lang="en-US" sz="2800" dirty="0"/>
          </a:p>
          <a:p>
            <a:pPr marL="0" indent="0" algn="ctr">
              <a:buNone/>
            </a:pPr>
            <a:endParaRPr lang="en-US" sz="2800" dirty="0" smtClean="0"/>
          </a:p>
          <a:p>
            <a:pPr marL="0" indent="0" algn="ctr">
              <a:buNone/>
            </a:pPr>
            <a:endParaRPr lang="en-US" sz="2800" dirty="0"/>
          </a:p>
          <a:p>
            <a:pPr marL="0" indent="0" algn="ctr">
              <a:buNone/>
            </a:pPr>
            <a:endParaRPr lang="en-US" sz="2800" dirty="0" smtClean="0"/>
          </a:p>
          <a:p>
            <a:pPr marL="0" indent="0" algn="ctr">
              <a:buNone/>
            </a:pPr>
            <a:endParaRPr lang="en-US" sz="2800" dirty="0"/>
          </a:p>
          <a:p>
            <a:pPr marL="0" indent="0" algn="ctr">
              <a:buNone/>
            </a:pPr>
            <a:endParaRPr lang="en-US" sz="2800" dirty="0" smtClean="0"/>
          </a:p>
          <a:p>
            <a:pPr marL="0" indent="0" algn="ctr">
              <a:buNone/>
            </a:pPr>
            <a:endParaRPr lang="en-US" sz="2800" dirty="0"/>
          </a:p>
          <a:p>
            <a:pPr marL="0" indent="0" algn="ctr">
              <a:buNone/>
            </a:pPr>
            <a:endParaRPr lang="en-US" sz="2800" dirty="0" smtClean="0"/>
          </a:p>
          <a:p>
            <a:pPr marL="0" indent="0" algn="ctr">
              <a:buNone/>
            </a:pPr>
            <a:endParaRPr lang="en-US" sz="2800" dirty="0" smtClean="0"/>
          </a:p>
          <a:p>
            <a:pPr marL="0" indent="0" algn="ctr">
              <a:buNone/>
            </a:pPr>
            <a:endParaRPr lang="en-US" sz="2800" dirty="0"/>
          </a:p>
          <a:p>
            <a:pPr marL="0" indent="0" algn="ctr">
              <a:buNone/>
            </a:pPr>
            <a:endParaRPr lang="en-US" sz="2800" dirty="0" smtClean="0"/>
          </a:p>
          <a:p>
            <a:pPr marL="0" indent="0" algn="ctr">
              <a:buNone/>
            </a:pPr>
            <a:endParaRPr lang="en-US" sz="2800" dirty="0"/>
          </a:p>
          <a:p>
            <a:pPr marL="0" indent="0" algn="ctr">
              <a:buNone/>
            </a:pPr>
            <a:endParaRPr lang="en-US" sz="2800" dirty="0" smtClean="0"/>
          </a:p>
          <a:p>
            <a:pPr marL="0" indent="0" algn="ctr">
              <a:buNone/>
            </a:pPr>
            <a:endParaRPr lang="en-US" sz="2800" dirty="0"/>
          </a:p>
          <a:p>
            <a:pPr marL="0" indent="0" algn="ctr">
              <a:buNone/>
            </a:pPr>
            <a:r>
              <a:rPr lang="en-US" sz="2800" b="1" dirty="0" smtClean="0"/>
              <a:t>Mel</a:t>
            </a:r>
            <a:r>
              <a:rPr lang="en-US" sz="2800" b="1" dirty="0"/>
              <a:t>, WA6JBD </a:t>
            </a:r>
            <a:r>
              <a:rPr lang="en-US" sz="2800" dirty="0"/>
              <a:t>Talking about his 35 w 10 GHz TWT and its power supply at the November SBMS meeting. </a:t>
            </a:r>
            <a:endParaRPr lang="en-US" sz="2800" dirty="0" smtClean="0"/>
          </a:p>
          <a:p>
            <a:pPr marL="0" indent="0" algn="ctr">
              <a:buNone/>
            </a:pPr>
            <a:endParaRPr lang="en-US" sz="2800" dirty="0"/>
          </a:p>
          <a:p>
            <a:pPr marL="0" indent="0" algn="ctr">
              <a:buNone/>
            </a:pPr>
            <a:r>
              <a:rPr lang="en-US" sz="2800" dirty="0" smtClean="0"/>
              <a:t>System EIRP: +84.5 dBm (290 kW)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0804" y="914400"/>
            <a:ext cx="5537344" cy="4158899"/>
          </a:xfrm>
          <a:prstGeom prst="rect">
            <a:avLst/>
          </a:prstGeom>
          <a:noFill/>
          <a:ln w="222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14006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9993" y="1676400"/>
            <a:ext cx="2901461" cy="2176096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9993" y="4495800"/>
            <a:ext cx="2819400" cy="2114550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5289" y="381000"/>
            <a:ext cx="8229600" cy="965664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92D050"/>
                </a:solidFill>
              </a:rPr>
              <a:t>The SBMS Microwave Tune-Up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56394"/>
            <a:ext cx="3352800" cy="4831373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Every year on the last weekend of July </a:t>
            </a:r>
          </a:p>
          <a:p>
            <a:endParaRPr lang="en-US" dirty="0"/>
          </a:p>
          <a:p>
            <a:r>
              <a:rPr lang="en-US" dirty="0" smtClean="0"/>
              <a:t>Fairview Park, Costa Mesa, CA</a:t>
            </a:r>
          </a:p>
          <a:p>
            <a:endParaRPr lang="en-US" dirty="0"/>
          </a:p>
          <a:p>
            <a:r>
              <a:rPr lang="en-US" dirty="0" smtClean="0"/>
              <a:t>EIRP and MDS measurements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3009" y="2971800"/>
            <a:ext cx="2672861" cy="2004646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034681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3943217"/>
            <a:ext cx="3276600" cy="2457450"/>
          </a:xfrm>
          <a:prstGeom prst="rect">
            <a:avLst/>
          </a:prstGeom>
          <a:ln w="22225">
            <a:solidFill>
              <a:schemeClr val="tx1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0668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92D050"/>
                </a:solidFill>
              </a:rPr>
              <a:t>The Big Event: </a:t>
            </a:r>
            <a:br>
              <a:rPr lang="en-US" dirty="0" smtClean="0">
                <a:solidFill>
                  <a:srgbClr val="92D050"/>
                </a:solidFill>
              </a:rPr>
            </a:br>
            <a:r>
              <a:rPr lang="en-US" sz="3100" dirty="0" smtClean="0">
                <a:solidFill>
                  <a:srgbClr val="FFFF00"/>
                </a:solidFill>
              </a:rPr>
              <a:t>ARRL 10 GHz and Up Contest </a:t>
            </a:r>
            <a:endParaRPr lang="en-US" sz="3100" dirty="0">
              <a:solidFill>
                <a:srgbClr val="FFFF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4004423"/>
            <a:ext cx="2819400" cy="2396244"/>
          </a:xfrm>
          <a:prstGeom prst="rect">
            <a:avLst/>
          </a:prstGeom>
          <a:noFill/>
          <a:ln w="222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1608991"/>
            <a:ext cx="3429000" cy="2571750"/>
          </a:xfrm>
          <a:ln w="22225">
            <a:solidFill>
              <a:schemeClr val="tx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608991"/>
            <a:ext cx="3581400" cy="2686051"/>
          </a:xfrm>
          <a:prstGeom prst="rect">
            <a:avLst/>
          </a:prstGeom>
          <a:ln w="2222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10982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8153400" cy="762000"/>
          </a:xfrm>
        </p:spPr>
        <p:txBody>
          <a:bodyPr>
            <a:normAutofit/>
          </a:bodyPr>
          <a:lstStyle/>
          <a:p>
            <a:pPr algn="ctr"/>
            <a:r>
              <a:rPr lang="en-US" sz="4400" dirty="0" smtClean="0">
                <a:solidFill>
                  <a:srgbClr val="92D050"/>
                </a:solidFill>
              </a:rPr>
              <a:t>What’s A Ham To Do?</a:t>
            </a:r>
            <a:endParaRPr lang="en-US" sz="4400" dirty="0">
              <a:solidFill>
                <a:srgbClr val="92D05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953000"/>
          </a:xfrm>
        </p:spPr>
        <p:txBody>
          <a:bodyPr>
            <a:normAutofit lnSpcReduction="10000"/>
          </a:bodyPr>
          <a:lstStyle/>
          <a:p>
            <a:pPr lvl="1"/>
            <a:r>
              <a:rPr lang="en-US" sz="2800" dirty="0" smtClean="0"/>
              <a:t>Attend SBMS meetings and get acquainted</a:t>
            </a:r>
          </a:p>
          <a:p>
            <a:pPr marL="411480" lvl="1" indent="0">
              <a:buNone/>
            </a:pPr>
            <a:endParaRPr lang="en-US" sz="2800" dirty="0" smtClean="0"/>
          </a:p>
          <a:p>
            <a:pPr lvl="1"/>
            <a:r>
              <a:rPr lang="en-US" sz="2800" dirty="0" smtClean="0"/>
              <a:t>GOTA – Get On The Air with a 10 GHz Rig</a:t>
            </a:r>
          </a:p>
          <a:p>
            <a:pPr marL="411480" lvl="1" indent="0">
              <a:buNone/>
            </a:pPr>
            <a:endParaRPr lang="en-US" sz="2800" dirty="0" smtClean="0"/>
          </a:p>
          <a:p>
            <a:pPr lvl="1"/>
            <a:r>
              <a:rPr lang="en-US" sz="2800" dirty="0" smtClean="0"/>
              <a:t>Make it ‘rugged” enough to withstand a ride in your car / truck, etc.</a:t>
            </a:r>
          </a:p>
          <a:p>
            <a:pPr marL="411480" lvl="1" indent="0">
              <a:buNone/>
            </a:pPr>
            <a:endParaRPr lang="en-US" sz="2800" dirty="0" smtClean="0"/>
          </a:p>
          <a:p>
            <a:pPr lvl="1"/>
            <a:r>
              <a:rPr lang="en-US" sz="2800" dirty="0" smtClean="0"/>
              <a:t>Partner with another experienced and successful operator for the contest</a:t>
            </a:r>
          </a:p>
          <a:p>
            <a:pPr marL="411480" lvl="1" indent="0">
              <a:buNone/>
            </a:pPr>
            <a:endParaRPr lang="en-US" sz="2800" dirty="0" smtClean="0"/>
          </a:p>
          <a:p>
            <a:pPr lvl="1"/>
            <a:r>
              <a:rPr lang="en-US" sz="2800" dirty="0" smtClean="0"/>
              <a:t>Try it before you say it can’t be done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72059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7924800" cy="5867400"/>
          </a:xfrm>
        </p:spPr>
        <p:txBody>
          <a:bodyPr>
            <a:normAutofit fontScale="90000"/>
          </a:bodyPr>
          <a:lstStyle/>
          <a:p>
            <a:pPr marL="0" lvl="0">
              <a:spcBef>
                <a:spcPts val="0"/>
              </a:spcBef>
            </a:pPr>
            <a:r>
              <a:rPr lang="en-US" sz="4100" dirty="0" smtClean="0">
                <a:solidFill>
                  <a:srgbClr val="92D050"/>
                </a:solidFill>
              </a:rPr>
              <a:t>Questions</a:t>
            </a:r>
            <a:r>
              <a:rPr lang="en-US" sz="4100" dirty="0">
                <a:solidFill>
                  <a:srgbClr val="92D050"/>
                </a:solidFill>
              </a:rPr>
              <a:t>?</a:t>
            </a:r>
            <a:br>
              <a:rPr lang="en-US" sz="4100" dirty="0">
                <a:solidFill>
                  <a:srgbClr val="92D050"/>
                </a:solidFill>
              </a:rPr>
            </a:br>
            <a:r>
              <a:rPr lang="en-US" sz="2800" u="sng" dirty="0">
                <a:solidFill>
                  <a:prstClr val="white"/>
                </a:solidFill>
                <a:effectLst/>
                <a:ea typeface="+mn-ea"/>
                <a:cs typeface="+mn-cs"/>
              </a:rPr>
              <a:t>help is available from </a:t>
            </a:r>
            <a:r>
              <a:rPr lang="en-US" sz="2800" u="sng" dirty="0" smtClean="0">
                <a:solidFill>
                  <a:prstClr val="white"/>
                </a:solidFill>
                <a:effectLst/>
                <a:ea typeface="+mn-ea"/>
                <a:cs typeface="+mn-cs"/>
              </a:rPr>
              <a:t>SBMS members</a:t>
            </a:r>
            <a:r>
              <a:rPr lang="en-US" sz="2800" dirty="0" smtClean="0">
                <a:solidFill>
                  <a:prstClr val="white"/>
                </a:solidFill>
                <a:effectLst/>
                <a:ea typeface="+mn-ea"/>
                <a:cs typeface="+mn-cs"/>
              </a:rPr>
              <a:t/>
            </a:r>
            <a:br>
              <a:rPr lang="en-US" sz="2800" dirty="0" smtClean="0">
                <a:solidFill>
                  <a:prstClr val="white"/>
                </a:solidFill>
                <a:effectLst/>
                <a:ea typeface="+mn-ea"/>
                <a:cs typeface="+mn-cs"/>
              </a:rPr>
            </a:br>
            <a:r>
              <a:rPr lang="en-US" sz="2800" dirty="0" smtClean="0">
                <a:solidFill>
                  <a:prstClr val="white"/>
                </a:solidFill>
                <a:effectLst/>
                <a:ea typeface="+mn-ea"/>
                <a:cs typeface="+mn-cs"/>
              </a:rPr>
              <a:t/>
            </a:r>
            <a:br>
              <a:rPr lang="en-US" sz="2800" dirty="0" smtClean="0">
                <a:solidFill>
                  <a:prstClr val="white"/>
                </a:solidFill>
                <a:effectLst/>
                <a:ea typeface="+mn-ea"/>
                <a:cs typeface="+mn-cs"/>
              </a:rPr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sz="3200" dirty="0" smtClean="0">
                <a:solidFill>
                  <a:srgbClr val="FFFF00"/>
                </a:solidFill>
              </a:rPr>
              <a:t>SBMS Web Site</a:t>
            </a: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en-US" sz="1600" dirty="0"/>
              <a:t/>
            </a:r>
            <a:br>
              <a:rPr lang="en-US" sz="1600" dirty="0"/>
            </a:br>
            <a:r>
              <a:rPr lang="en-US" sz="3600" u="sng" dirty="0">
                <a:solidFill>
                  <a:srgbClr val="00B0F0"/>
                </a:solidFill>
              </a:rPr>
              <a:t>http://www.ham-radio.com/sbms</a:t>
            </a:r>
            <a:r>
              <a:rPr lang="en-US" sz="3600" u="sng" dirty="0" smtClean="0">
                <a:solidFill>
                  <a:srgbClr val="00B0F0"/>
                </a:solidFill>
              </a:rPr>
              <a:t>/</a:t>
            </a:r>
            <a:r>
              <a:rPr lang="en-US" sz="2000" dirty="0">
                <a:solidFill>
                  <a:prstClr val="white"/>
                </a:solidFill>
                <a:effectLst/>
              </a:rPr>
              <a:t> </a:t>
            </a:r>
            <a:r>
              <a:rPr lang="en-US" sz="2000" dirty="0" smtClean="0">
                <a:solidFill>
                  <a:prstClr val="white"/>
                </a:solidFill>
                <a:effectLst/>
              </a:rPr>
              <a:t/>
            </a:r>
            <a:br>
              <a:rPr lang="en-US" sz="2000" dirty="0" smtClean="0">
                <a:solidFill>
                  <a:prstClr val="white"/>
                </a:solidFill>
                <a:effectLst/>
              </a:rPr>
            </a:br>
            <a:r>
              <a:rPr lang="en-US" sz="2000" dirty="0">
                <a:solidFill>
                  <a:prstClr val="white"/>
                </a:solidFill>
                <a:effectLst/>
              </a:rPr>
              <a:t/>
            </a:r>
            <a:br>
              <a:rPr lang="en-US" sz="2000" dirty="0">
                <a:solidFill>
                  <a:prstClr val="white"/>
                </a:solidFill>
                <a:effectLst/>
              </a:rPr>
            </a:br>
            <a:r>
              <a:rPr lang="en-US" sz="2000" dirty="0" smtClean="0">
                <a:solidFill>
                  <a:prstClr val="white"/>
                </a:solidFill>
                <a:effectLst/>
              </a:rPr>
              <a:t>Meetings </a:t>
            </a:r>
            <a:r>
              <a:rPr lang="en-US" sz="2000" dirty="0">
                <a:solidFill>
                  <a:prstClr val="white"/>
                </a:solidFill>
                <a:effectLst/>
              </a:rPr>
              <a:t>every 1</a:t>
            </a:r>
            <a:r>
              <a:rPr lang="en-US" sz="2000" baseline="30000" dirty="0">
                <a:solidFill>
                  <a:prstClr val="white"/>
                </a:solidFill>
                <a:effectLst/>
              </a:rPr>
              <a:t>st</a:t>
            </a:r>
            <a:r>
              <a:rPr lang="en-US" sz="2000" dirty="0">
                <a:solidFill>
                  <a:prstClr val="white"/>
                </a:solidFill>
                <a:effectLst/>
              </a:rPr>
              <a:t> Thursday of the month</a:t>
            </a:r>
            <a:br>
              <a:rPr lang="en-US" sz="2000" dirty="0">
                <a:solidFill>
                  <a:prstClr val="white"/>
                </a:solidFill>
                <a:effectLst/>
              </a:rPr>
            </a:br>
            <a:r>
              <a:rPr lang="en-US" sz="2000" dirty="0">
                <a:solidFill>
                  <a:srgbClr val="FFFF00"/>
                </a:solidFill>
                <a:effectLst/>
              </a:rPr>
              <a:t/>
            </a:r>
            <a:br>
              <a:rPr lang="en-US" sz="2000" dirty="0">
                <a:solidFill>
                  <a:srgbClr val="FFFF00"/>
                </a:solidFill>
                <a:effectLst/>
              </a:rPr>
            </a:br>
            <a:r>
              <a:rPr lang="en-US" sz="2000" dirty="0">
                <a:solidFill>
                  <a:prstClr val="white"/>
                </a:solidFill>
                <a:effectLst/>
              </a:rPr>
              <a:t>7:00 PM</a:t>
            </a:r>
            <a:br>
              <a:rPr lang="en-US" sz="2000" dirty="0">
                <a:solidFill>
                  <a:prstClr val="white"/>
                </a:solidFill>
                <a:effectLst/>
              </a:rPr>
            </a:br>
            <a:r>
              <a:rPr lang="en-US" sz="2000" dirty="0">
                <a:solidFill>
                  <a:prstClr val="white"/>
                </a:solidFill>
                <a:effectLst/>
              </a:rPr>
              <a:t>The American Legion Hall </a:t>
            </a:r>
            <a:br>
              <a:rPr lang="en-US" sz="2000" dirty="0">
                <a:solidFill>
                  <a:prstClr val="white"/>
                </a:solidFill>
                <a:effectLst/>
              </a:rPr>
            </a:br>
            <a:r>
              <a:rPr lang="en-US" sz="2000" dirty="0">
                <a:solidFill>
                  <a:prstClr val="white"/>
                </a:solidFill>
                <a:effectLst/>
              </a:rPr>
              <a:t>1024 Main Street </a:t>
            </a:r>
            <a:br>
              <a:rPr lang="en-US" sz="2000" dirty="0">
                <a:solidFill>
                  <a:prstClr val="white"/>
                </a:solidFill>
                <a:effectLst/>
              </a:rPr>
            </a:br>
            <a:r>
              <a:rPr lang="en-US" sz="2000" dirty="0">
                <a:solidFill>
                  <a:prstClr val="white"/>
                </a:solidFill>
                <a:effectLst/>
              </a:rPr>
              <a:t>Corona, </a:t>
            </a:r>
            <a:r>
              <a:rPr lang="en-US" sz="2000" dirty="0" smtClean="0">
                <a:solidFill>
                  <a:prstClr val="white"/>
                </a:solidFill>
                <a:effectLst/>
              </a:rPr>
              <a:t>CA</a:t>
            </a:r>
            <a:br>
              <a:rPr lang="en-US" sz="2000" dirty="0" smtClean="0">
                <a:solidFill>
                  <a:prstClr val="white"/>
                </a:solidFill>
                <a:effectLst/>
              </a:rPr>
            </a:br>
            <a:endParaRPr lang="en-US" sz="3600" u="sng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4176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62000"/>
            <a:ext cx="8229600" cy="5486400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sz="2800" dirty="0" smtClean="0"/>
              <a:t>SBMS is an ARRL-Affiliated Radio Club.</a:t>
            </a:r>
          </a:p>
          <a:p>
            <a:pPr marL="0" indent="0" algn="ctr">
              <a:buNone/>
            </a:pPr>
            <a:endParaRPr lang="en-US" sz="2800" dirty="0" smtClean="0"/>
          </a:p>
          <a:p>
            <a:pPr marL="0" indent="0" algn="ctr">
              <a:buNone/>
            </a:pPr>
            <a:r>
              <a:rPr lang="en-US" sz="2800" dirty="0" smtClean="0">
                <a:solidFill>
                  <a:srgbClr val="FFC000"/>
                </a:solidFill>
              </a:rPr>
              <a:t>Several SBMS Members have set </a:t>
            </a:r>
          </a:p>
          <a:p>
            <a:pPr marL="0" indent="0" algn="ctr">
              <a:buNone/>
            </a:pPr>
            <a:r>
              <a:rPr lang="en-US" sz="2800" dirty="0" smtClean="0">
                <a:solidFill>
                  <a:srgbClr val="FFC000"/>
                </a:solidFill>
              </a:rPr>
              <a:t>10 GHz distance records</a:t>
            </a:r>
          </a:p>
          <a:p>
            <a:pPr marL="0" indent="0" algn="ctr">
              <a:buNone/>
            </a:pPr>
            <a:endParaRPr lang="en-US" sz="2800" dirty="0"/>
          </a:p>
          <a:p>
            <a:pPr marL="0" indent="0" algn="ctr">
              <a:buNone/>
            </a:pPr>
            <a:r>
              <a:rPr lang="en-US" sz="2800" dirty="0" smtClean="0">
                <a:solidFill>
                  <a:srgbClr val="00B0F0"/>
                </a:solidFill>
              </a:rPr>
              <a:t>Many SBMS members have been </a:t>
            </a:r>
          </a:p>
          <a:p>
            <a:pPr marL="0" indent="0" algn="ctr">
              <a:buNone/>
            </a:pPr>
            <a:r>
              <a:rPr lang="en-US" sz="2800" dirty="0" smtClean="0">
                <a:solidFill>
                  <a:srgbClr val="00B0F0"/>
                </a:solidFill>
              </a:rPr>
              <a:t>ARRL Microwave Contest Winners</a:t>
            </a:r>
          </a:p>
          <a:p>
            <a:pPr marL="0" indent="0" algn="ctr">
              <a:buNone/>
            </a:pPr>
            <a:endParaRPr lang="en-US" sz="2800" dirty="0"/>
          </a:p>
          <a:p>
            <a:pPr marL="0" indent="0" algn="ctr">
              <a:buNone/>
            </a:pPr>
            <a:r>
              <a:rPr lang="en-US" sz="2800" dirty="0" smtClean="0">
                <a:solidFill>
                  <a:srgbClr val="FFFF00"/>
                </a:solidFill>
              </a:rPr>
              <a:t>SBMS still holds the record for </a:t>
            </a:r>
          </a:p>
          <a:p>
            <a:pPr marL="0" indent="0" algn="ctr">
              <a:buNone/>
            </a:pPr>
            <a:r>
              <a:rPr lang="en-US" sz="2800" dirty="0" smtClean="0">
                <a:solidFill>
                  <a:srgbClr val="FFFF00"/>
                </a:solidFill>
              </a:rPr>
              <a:t>the highest 10 GHz contest score.</a:t>
            </a:r>
          </a:p>
          <a:p>
            <a:pPr marL="0" indent="0" algn="ctr">
              <a:buNone/>
            </a:pPr>
            <a:endParaRPr lang="en-US" sz="2800" dirty="0" smtClean="0">
              <a:solidFill>
                <a:srgbClr val="FFFF00"/>
              </a:solidFill>
            </a:endParaRPr>
          </a:p>
          <a:p>
            <a:pPr marL="0" indent="0" algn="ctr">
              <a:buNone/>
            </a:pPr>
            <a:r>
              <a:rPr lang="en-US" sz="2800" dirty="0" smtClean="0"/>
              <a:t>Meetings On-line:</a:t>
            </a:r>
            <a:endParaRPr lang="en-US" sz="2800" dirty="0"/>
          </a:p>
          <a:p>
            <a:pPr marL="0" indent="0" algn="ctr">
              <a:buNone/>
            </a:pPr>
            <a:r>
              <a:rPr lang="en-US" sz="2800" u="sng" dirty="0">
                <a:solidFill>
                  <a:srgbClr val="00B0F0"/>
                </a:solidFill>
              </a:rPr>
              <a:t>http://</a:t>
            </a:r>
            <a:r>
              <a:rPr lang="en-US" sz="2800" u="sng" dirty="0" smtClean="0">
                <a:solidFill>
                  <a:srgbClr val="00B0F0"/>
                </a:solidFill>
              </a:rPr>
              <a:t>www.batc.tv/ch_live.php/atv repeaters/W6ATN</a:t>
            </a:r>
          </a:p>
        </p:txBody>
      </p:sp>
    </p:spTree>
    <p:extLst>
      <p:ext uri="{BB962C8B-B14F-4D97-AF65-F5344CB8AC3E}">
        <p14:creationId xmlns:p14="http://schemas.microsoft.com/office/powerpoint/2010/main" val="1618691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92D050"/>
                </a:solidFill>
              </a:rPr>
              <a:t>The Thrill of Microwaving</a:t>
            </a:r>
            <a:endParaRPr lang="en-US" dirty="0">
              <a:solidFill>
                <a:srgbClr val="92D05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8229600" cy="4526280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smtClean="0"/>
              <a:t>10 GHz means </a:t>
            </a:r>
            <a:r>
              <a:rPr lang="en-US" u="sng" dirty="0" smtClean="0"/>
              <a:t>ten billion cycles per second</a:t>
            </a:r>
            <a:r>
              <a:rPr lang="en-US" dirty="0" smtClean="0"/>
              <a:t>.  A billion is hard enough to comprehend in dollars or other quantities.  But at “X” and other microwave bands, </a:t>
            </a:r>
          </a:p>
          <a:p>
            <a:pPr marL="0" indent="0" algn="ctr">
              <a:buNone/>
            </a:pPr>
            <a:r>
              <a:rPr lang="en-US" dirty="0" smtClean="0"/>
              <a:t>the physics of electromagnetics is a bit different.  </a:t>
            </a:r>
            <a:r>
              <a:rPr lang="en-US" u="sng" dirty="0" smtClean="0"/>
              <a:t>Hollow tubes</a:t>
            </a:r>
            <a:r>
              <a:rPr lang="en-US" dirty="0" smtClean="0"/>
              <a:t> (waveguides) are the best transmission lines, and antennas take on unusual shapes.  </a:t>
            </a:r>
          </a:p>
          <a:p>
            <a:pPr marL="0" indent="0" algn="ctr">
              <a:buNone/>
            </a:pPr>
            <a:r>
              <a:rPr lang="en-US" dirty="0" smtClean="0">
                <a:solidFill>
                  <a:srgbClr val="FFFF00"/>
                </a:solidFill>
              </a:rPr>
              <a:t>Making a QSO is a very special event</a:t>
            </a:r>
            <a:r>
              <a:rPr lang="en-US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5163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7704" y="1656387"/>
            <a:ext cx="2514600" cy="138437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813264"/>
          </a:xfrm>
        </p:spPr>
        <p:txBody>
          <a:bodyPr/>
          <a:lstStyle/>
          <a:p>
            <a:pPr algn="ctr"/>
            <a:r>
              <a:rPr lang="en-US" dirty="0" smtClean="0"/>
              <a:t>Microwave Stuff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849" y="1494795"/>
            <a:ext cx="2276751" cy="1707563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2082" y="1669875"/>
            <a:ext cx="1965474" cy="6945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2541484"/>
            <a:ext cx="2636703" cy="225563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5029200"/>
            <a:ext cx="1970858" cy="107589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683" y="3518359"/>
            <a:ext cx="2170917" cy="151084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6874" y="3565247"/>
            <a:ext cx="3216126" cy="2572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531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3536"/>
            <a:ext cx="8229600" cy="889464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rgbClr val="92D050"/>
                </a:solidFill>
              </a:rPr>
              <a:t>Amateur Microwaves </a:t>
            </a:r>
            <a:endParaRPr lang="en-US" dirty="0">
              <a:solidFill>
                <a:srgbClr val="92D05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143000"/>
            <a:ext cx="8153400" cy="5257799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sz="2300" dirty="0" smtClean="0"/>
              <a:t>33 cm				902.0-928.0 MHz:</a:t>
            </a:r>
          </a:p>
          <a:p>
            <a:pPr>
              <a:buNone/>
            </a:pPr>
            <a:r>
              <a:rPr lang="en-US" sz="2300" dirty="0" smtClean="0"/>
              <a:t>23 cm				1240-1300 MHz</a:t>
            </a:r>
            <a:r>
              <a:rPr lang="en-US" sz="2300" dirty="0"/>
              <a:t>	</a:t>
            </a:r>
            <a:endParaRPr lang="en-US" sz="2300" dirty="0" smtClean="0"/>
          </a:p>
          <a:p>
            <a:pPr>
              <a:buNone/>
            </a:pPr>
            <a:r>
              <a:rPr lang="en-US" sz="2300" dirty="0" smtClean="0"/>
              <a:t>13 cm	S-Band: 		2300-2310 </a:t>
            </a:r>
            <a:r>
              <a:rPr lang="en-US" sz="2300" dirty="0"/>
              <a:t>MHz; 2390-2450 </a:t>
            </a:r>
            <a:r>
              <a:rPr lang="en-US" sz="2300" dirty="0" smtClean="0"/>
              <a:t>MHz</a:t>
            </a:r>
          </a:p>
          <a:p>
            <a:pPr>
              <a:buNone/>
            </a:pPr>
            <a:r>
              <a:rPr lang="en-US" sz="2300" dirty="0" smtClean="0"/>
              <a:t>9 cm	C-Band</a:t>
            </a:r>
            <a:r>
              <a:rPr lang="en-US" sz="2300" dirty="0"/>
              <a:t>: </a:t>
            </a:r>
            <a:r>
              <a:rPr lang="en-US" sz="2300" dirty="0" smtClean="0"/>
              <a:t>		3300-3500 MHz</a:t>
            </a:r>
          </a:p>
          <a:p>
            <a:pPr>
              <a:buNone/>
            </a:pPr>
            <a:r>
              <a:rPr lang="en-US" sz="2300" dirty="0" smtClean="0"/>
              <a:t>6 cm	C-Band</a:t>
            </a:r>
            <a:r>
              <a:rPr lang="en-US" sz="2300" dirty="0"/>
              <a:t>: </a:t>
            </a:r>
            <a:r>
              <a:rPr lang="en-US" sz="2300" dirty="0" smtClean="0"/>
              <a:t>		5650-5925 MHz</a:t>
            </a:r>
          </a:p>
          <a:p>
            <a:pPr>
              <a:buNone/>
            </a:pPr>
            <a:r>
              <a:rPr lang="en-US" sz="2300" u="sng" dirty="0" smtClean="0">
                <a:solidFill>
                  <a:srgbClr val="FFFF00"/>
                </a:solidFill>
              </a:rPr>
              <a:t>3 cm	X-Band:		10.0-10.5 GHz  &lt;&lt;&lt;	!!	</a:t>
            </a:r>
            <a:endParaRPr lang="en-US" sz="2300" u="sng" dirty="0"/>
          </a:p>
          <a:p>
            <a:pPr>
              <a:buNone/>
            </a:pPr>
            <a:r>
              <a:rPr lang="en-US" sz="2300" dirty="0" smtClean="0"/>
              <a:t>		K-Band</a:t>
            </a:r>
            <a:r>
              <a:rPr lang="en-US" sz="2300" dirty="0"/>
              <a:t>: </a:t>
            </a:r>
            <a:r>
              <a:rPr lang="en-US" sz="2300" dirty="0" smtClean="0"/>
              <a:t>		24.0-24.25 GHz</a:t>
            </a:r>
          </a:p>
          <a:p>
            <a:pPr>
              <a:buNone/>
            </a:pPr>
            <a:r>
              <a:rPr lang="en-US" sz="2300" dirty="0" smtClean="0"/>
              <a:t>		V-Band</a:t>
            </a:r>
            <a:r>
              <a:rPr lang="en-US" sz="2300" dirty="0"/>
              <a:t>: </a:t>
            </a:r>
            <a:r>
              <a:rPr lang="en-US" sz="2300" dirty="0" smtClean="0"/>
              <a:t>		47.0-47.2 GHz</a:t>
            </a:r>
          </a:p>
          <a:p>
            <a:pPr>
              <a:buNone/>
            </a:pPr>
            <a:r>
              <a:rPr lang="en-US" sz="2300" dirty="0" smtClean="0"/>
              <a:t>		W-Band</a:t>
            </a:r>
            <a:r>
              <a:rPr lang="en-US" sz="2300" dirty="0"/>
              <a:t>: </a:t>
            </a:r>
            <a:r>
              <a:rPr lang="en-US" sz="2300" dirty="0" smtClean="0"/>
              <a:t>		76.0-81.9 GHz*</a:t>
            </a:r>
          </a:p>
          <a:p>
            <a:pPr>
              <a:buNone/>
            </a:pPr>
            <a:r>
              <a:rPr lang="en-US" sz="2300" dirty="0" smtClean="0"/>
              <a:t>					119.98-120.02 GHz</a:t>
            </a:r>
          </a:p>
          <a:p>
            <a:pPr>
              <a:buNone/>
            </a:pPr>
            <a:r>
              <a:rPr lang="en-US" sz="2300" dirty="0" smtClean="0"/>
              <a:t>					142-149 GHz</a:t>
            </a:r>
          </a:p>
          <a:p>
            <a:pPr>
              <a:buNone/>
            </a:pPr>
            <a:r>
              <a:rPr lang="en-US" sz="2300" dirty="0" smtClean="0"/>
              <a:t>					241-250 GHz</a:t>
            </a:r>
          </a:p>
          <a:p>
            <a:pPr>
              <a:buNone/>
            </a:pPr>
            <a:r>
              <a:rPr lang="en-US" sz="2300" dirty="0" smtClean="0"/>
              <a:t>					Above </a:t>
            </a:r>
            <a:r>
              <a:rPr lang="en-US" sz="2300" dirty="0"/>
              <a:t>300 </a:t>
            </a:r>
            <a:r>
              <a:rPr lang="en-US" sz="2300" dirty="0" smtClean="0"/>
              <a:t>GHz</a:t>
            </a:r>
          </a:p>
          <a:p>
            <a:pPr>
              <a:buNone/>
            </a:pPr>
            <a:endParaRPr lang="en-US" sz="800" dirty="0" smtClean="0"/>
          </a:p>
          <a:p>
            <a:pPr>
              <a:buNone/>
            </a:pPr>
            <a:r>
              <a:rPr lang="en-US" sz="2000" dirty="0" smtClean="0"/>
              <a:t>*76-77 </a:t>
            </a:r>
            <a:r>
              <a:rPr lang="en-US" sz="2000" dirty="0"/>
              <a:t>GHz has been suspended </a:t>
            </a:r>
            <a:r>
              <a:rPr lang="en-US" sz="2000" dirty="0" smtClean="0"/>
              <a:t>temporarily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823824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oundry">
  <a:themeElements>
    <a:clrScheme name="Foundry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Foundry">
      <a:maj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Foundry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80000"/>
              </a:schemeClr>
            </a:gs>
            <a:gs pos="62000">
              <a:schemeClr val="phClr">
                <a:tint val="30000"/>
                <a:satMod val="180000"/>
              </a:schemeClr>
            </a:gs>
            <a:gs pos="100000">
              <a:schemeClr val="phClr">
                <a:tint val="22000"/>
                <a:satMod val="18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58000"/>
                <a:satMod val="150000"/>
              </a:schemeClr>
            </a:gs>
            <a:gs pos="72000">
              <a:schemeClr val="phClr">
                <a:tint val="90000"/>
                <a:satMod val="135000"/>
              </a:schemeClr>
            </a:gs>
            <a:gs pos="100000">
              <a:schemeClr val="phClr">
                <a:tint val="8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80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000000"/>
            </a:lightRig>
          </a:scene3d>
          <a:sp3d prstMaterial="matte">
            <a:bevelT w="63500" h="635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5000"/>
                <a:satMod val="400000"/>
              </a:schemeClr>
            </a:gs>
            <a:gs pos="20000">
              <a:schemeClr val="phClr">
                <a:tint val="80000"/>
                <a:satMod val="355000"/>
              </a:schemeClr>
            </a:gs>
            <a:gs pos="100000">
              <a:schemeClr val="phClr">
                <a:tint val="95000"/>
                <a:shade val="55000"/>
                <a:satMod val="355000"/>
              </a:schemeClr>
            </a:gs>
          </a:gsLst>
          <a:path path="circle">
            <a:fillToRect l="67500" t="35000" r="32500" b="65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0"/>
                <a:satMod val="120000"/>
              </a:schemeClr>
              <a:schemeClr val="phClr">
                <a:tint val="70000"/>
                <a:satMod val="250000"/>
              </a:schemeClr>
            </a:duotone>
          </a:blip>
          <a:tile tx="0" ty="0" sx="50000" sy="50000" flip="none" algn="t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Foundry</Template>
  <TotalTime>3625</TotalTime>
  <Words>1616</Words>
  <Application>Microsoft Office PowerPoint</Application>
  <PresentationFormat>On-screen Show (4:3)</PresentationFormat>
  <Paragraphs>286</Paragraphs>
  <Slides>53</Slides>
  <Notes>2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54" baseType="lpstr">
      <vt:lpstr>Foundry</vt:lpstr>
      <vt:lpstr>Entering The Exciting World of Amateur Ten GHz</vt:lpstr>
      <vt:lpstr>PowerPoint Presentation</vt:lpstr>
      <vt:lpstr>The Annual SBMS MW Tune-Up</vt:lpstr>
      <vt:lpstr>Microwave Tune-Up Results</vt:lpstr>
      <vt:lpstr>PowerPoint Presentation</vt:lpstr>
      <vt:lpstr>PowerPoint Presentation</vt:lpstr>
      <vt:lpstr>The Thrill of Microwaving</vt:lpstr>
      <vt:lpstr>Microwave Stuff</vt:lpstr>
      <vt:lpstr>Amateur Microwaves </vt:lpstr>
      <vt:lpstr>2012 Contest Results</vt:lpstr>
      <vt:lpstr>Your Next Project? </vt:lpstr>
      <vt:lpstr>N5BF “X-Banding” at Solana Beach</vt:lpstr>
      <vt:lpstr>How to explain your (very) “geeky” activity </vt:lpstr>
      <vt:lpstr>A Recent X-Band QSO</vt:lpstr>
      <vt:lpstr>My Longest X-Band QSO</vt:lpstr>
      <vt:lpstr>The 2011 ARRL 10 GHZ and UP Contest:    AF6NA - 40,674 Points – 7th Place in the U.S.</vt:lpstr>
      <vt:lpstr>LINE-OF-SIGHT ??</vt:lpstr>
      <vt:lpstr>Over Mt. Whitney</vt:lpstr>
      <vt:lpstr>Microwaves Over Mt. Whitney??!!</vt:lpstr>
      <vt:lpstr>10 GHz World Record:  2696km (Almost 1700 Miles)   Set July 10th, 2010 by Swiss “Hyperatlantica” Team</vt:lpstr>
      <vt:lpstr>PowerPoint Presentation</vt:lpstr>
      <vt:lpstr>PowerPoint Presentation</vt:lpstr>
      <vt:lpstr>How Do I Get Some of This 10 G Excitement?</vt:lpstr>
      <vt:lpstr>“Build Your Own Radio” (BYOR):  An Amateur Radio Tradition</vt:lpstr>
      <vt:lpstr>A “QRP” Radio  Most amateurs have a “QRP” radio, that is, a low-power radio.  The Yaesu FT-817 is a great unit and many experienced microwavers prefer it as an “IF” radio</vt:lpstr>
      <vt:lpstr>A “QRP” Radio</vt:lpstr>
      <vt:lpstr>An abandoned DBS or FTA dish</vt:lpstr>
      <vt:lpstr>Next, get a “transverter” </vt:lpstr>
      <vt:lpstr>From 2M or 432 MHz to 10 GHz:</vt:lpstr>
      <vt:lpstr>A 10 GHz Transverter From Parts</vt:lpstr>
      <vt:lpstr>A Microwave System Plan</vt:lpstr>
      <vt:lpstr>Frequency Stability</vt:lpstr>
      <vt:lpstr>An Interface / Sequencer</vt:lpstr>
      <vt:lpstr>Microwave Plumbing</vt:lpstr>
      <vt:lpstr>Microwave Coax</vt:lpstr>
      <vt:lpstr>WR-90 to SMA Transitions</vt:lpstr>
      <vt:lpstr>Assembling the Parts</vt:lpstr>
      <vt:lpstr>Power Loss:   The Microwave Challenge</vt:lpstr>
      <vt:lpstr>Close To The Dish</vt:lpstr>
      <vt:lpstr>Focus on the focus</vt:lpstr>
      <vt:lpstr>Focus on the focus</vt:lpstr>
      <vt:lpstr>Focus on the focus</vt:lpstr>
      <vt:lpstr>Offset Reflector Geometry</vt:lpstr>
      <vt:lpstr>Pointing the Feedhorn</vt:lpstr>
      <vt:lpstr>Focus on the focus</vt:lpstr>
      <vt:lpstr>A Word About “Tinkering”</vt:lpstr>
      <vt:lpstr>Well-Built Radios</vt:lpstr>
      <vt:lpstr>Examples of Well-Built Radios</vt:lpstr>
      <vt:lpstr>Examples of Well-Built Radios</vt:lpstr>
      <vt:lpstr>The SBMS Microwave Tune-Up</vt:lpstr>
      <vt:lpstr>The Big Event:  ARRL 10 GHz and Up Contest </vt:lpstr>
      <vt:lpstr>What’s A Ham To Do?</vt:lpstr>
      <vt:lpstr>Questions? help is available from SBMS members   SBMS Web Site  http://www.ham-radio.com/sbms/   Meetings every 1st Thursday of the month  7:00 PM The American Legion Hall  1024 Main Street  Corona, CA </vt:lpstr>
    </vt:vector>
  </TitlesOfParts>
  <Company>Southern California Edison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My Journey Into The Exciting World of Ten GHz</dc:title>
  <dc:creator>Standard Configuration</dc:creator>
  <cp:lastModifiedBy>user1</cp:lastModifiedBy>
  <cp:revision>198</cp:revision>
  <dcterms:created xsi:type="dcterms:W3CDTF">2011-07-21T23:43:56Z</dcterms:created>
  <dcterms:modified xsi:type="dcterms:W3CDTF">2013-10-25T06:33:38Z</dcterms:modified>
</cp:coreProperties>
</file>